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5" r:id="rId6"/>
    <p:sldId id="271" r:id="rId7"/>
    <p:sldId id="273" r:id="rId8"/>
    <p:sldId id="275" r:id="rId9"/>
    <p:sldId id="274" r:id="rId10"/>
    <p:sldId id="272" r:id="rId11"/>
    <p:sldId id="276" r:id="rId12"/>
    <p:sldId id="277" r:id="rId13"/>
    <p:sldId id="295" r:id="rId14"/>
    <p:sldId id="278" r:id="rId15"/>
    <p:sldId id="296" r:id="rId16"/>
    <p:sldId id="300" r:id="rId17"/>
    <p:sldId id="297" r:id="rId18"/>
    <p:sldId id="279" r:id="rId19"/>
    <p:sldId id="298" r:id="rId20"/>
    <p:sldId id="299" r:id="rId21"/>
    <p:sldId id="280" r:id="rId22"/>
    <p:sldId id="281" r:id="rId23"/>
    <p:sldId id="301" r:id="rId24"/>
    <p:sldId id="302" r:id="rId25"/>
    <p:sldId id="303" r:id="rId26"/>
    <p:sldId id="282" r:id="rId27"/>
    <p:sldId id="284" r:id="rId28"/>
    <p:sldId id="304" r:id="rId29"/>
    <p:sldId id="285" r:id="rId30"/>
    <p:sldId id="286" r:id="rId31"/>
    <p:sldId id="287" r:id="rId32"/>
    <p:sldId id="288" r:id="rId33"/>
    <p:sldId id="289" r:id="rId34"/>
    <p:sldId id="293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D60"/>
    <a:srgbClr val="00AEB6"/>
    <a:srgbClr val="008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294" autoAdjust="0"/>
  </p:normalViewPr>
  <p:slideViewPr>
    <p:cSldViewPr snapToGrid="0">
      <p:cViewPr varScale="1">
        <p:scale>
          <a:sx n="83" d="100"/>
          <a:sy n="83" d="100"/>
        </p:scale>
        <p:origin x="45" y="22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Global Crime Figures</a:t>
            </a:r>
          </a:p>
        </c:rich>
      </c:tx>
      <c:layout>
        <c:manualLayout>
          <c:xMode val="edge"/>
          <c:yMode val="edge"/>
          <c:x val="7.0748603340932067E-4"/>
          <c:y val="2.4600246002460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 Crime Figures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C4-4B2F-9003-FDFCD509485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6C4-4B2F-9003-FDFCD509485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C4-4B2F-9003-FDFCD509485B}"/>
              </c:ext>
            </c:extLst>
          </c:dPt>
          <c:dLbls>
            <c:dLbl>
              <c:idx val="0"/>
              <c:layout>
                <c:manualLayout>
                  <c:x val="4.4073319389310368E-2"/>
                  <c:y val="2.16598386456305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E8E3A9-89CE-4E50-AF04-3A5F07CC88B4}" type="CATEGORYNAME">
                      <a:rPr lang="en-US" sz="2800" b="1">
                        <a:solidFill>
                          <a:schemeClr val="tx1"/>
                        </a:solidFill>
                      </a:rPr>
                      <a:pPr>
                        <a:defRPr sz="1400"/>
                      </a:pPr>
                      <a:t>[CATEGORY NAME]</a:t>
                    </a:fld>
                    <a:r>
                      <a:rPr lang="en-US" sz="2800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D19D5D7-8A80-48CB-9872-6DF27FA046EF}" type="PERCENTAGE">
                      <a:rPr lang="en-US" sz="2800" b="1" baseline="0">
                        <a:solidFill>
                          <a:schemeClr val="tx1"/>
                        </a:solidFill>
                      </a:rPr>
                      <a:pPr>
                        <a:defRPr sz="1400"/>
                      </a:pPr>
                      <a:t>[PERCENTAGE]</a:t>
                    </a:fld>
                    <a:endParaRPr lang="en-US" sz="28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57893007675267"/>
                      <c:h val="0.196949569495694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C4-4B2F-9003-FDFCD509485B}"/>
                </c:ext>
              </c:extLst>
            </c:dLbl>
            <c:dLbl>
              <c:idx val="1"/>
              <c:layout>
                <c:manualLayout>
                  <c:x val="7.2022435301492188E-2"/>
                  <c:y val="0.13352258089510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0DE8D0-D00F-4D37-B887-901334301A78}" type="CATEGORYNAME">
                      <a:rPr lang="en-US" sz="2800" b="1">
                        <a:solidFill>
                          <a:schemeClr val="tx1"/>
                        </a:solidFill>
                      </a:rPr>
                      <a:pPr>
                        <a:defRPr sz="1400"/>
                      </a:pPr>
                      <a:t>[CATEGORY NAME]</a:t>
                    </a:fld>
                    <a:r>
                      <a:rPr lang="en-US" sz="2800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BEC1A062-0C91-421B-8B72-3C34627AA087}" type="PERCENTAGE">
                      <a:rPr lang="en-US" sz="2800" b="1" baseline="0">
                        <a:solidFill>
                          <a:schemeClr val="tx1"/>
                        </a:solidFill>
                      </a:rPr>
                      <a:pPr>
                        <a:defRPr sz="1400"/>
                      </a:pPr>
                      <a:t>[PERCENTAGE]</a:t>
                    </a:fld>
                    <a:endParaRPr lang="en-US" sz="28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281120787715282"/>
                      <c:h val="0.19940959409594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6C4-4B2F-9003-FDFCD509485B}"/>
                </c:ext>
              </c:extLst>
            </c:dLbl>
            <c:dLbl>
              <c:idx val="2"/>
              <c:layout>
                <c:manualLayout>
                  <c:x val="-6.8185618702515549E-2"/>
                  <c:y val="-0.321406281779353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BB4DE5-1474-4EB9-948E-BA3A6BCA19B5}" type="CATEGORYNAME">
                      <a:rPr lang="en-US" sz="2800" b="1">
                        <a:solidFill>
                          <a:schemeClr val="tx1"/>
                        </a:solidFill>
                      </a:rPr>
                      <a:pPr>
                        <a:defRPr sz="1400"/>
                      </a:pPr>
                      <a:t>[CATEGORY NAME]</a:t>
                    </a:fld>
                    <a:r>
                      <a:rPr lang="en-US" sz="2800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38B6A3D4-A0E0-4CD4-AA1D-228984BFCAD9}" type="PERCENTAGE">
                      <a:rPr lang="en-US" sz="2800" b="1" baseline="0">
                        <a:solidFill>
                          <a:schemeClr val="tx1"/>
                        </a:solidFill>
                      </a:rPr>
                      <a:pPr>
                        <a:defRPr sz="1400"/>
                      </a:pPr>
                      <a:t>[PERCENTAGE]</a:t>
                    </a:fld>
                    <a:endParaRPr lang="en-US" sz="28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23898851666375"/>
                      <c:h val="0.280319803198031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C4-4B2F-9003-FDFCD5094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Ability</c:v>
                </c:pt>
                <c:pt idx="1">
                  <c:v>Motivation</c:v>
                </c:pt>
                <c:pt idx="2">
                  <c:v>Opportunity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4-4B2F-9003-FDFCD509485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1/18/2021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1/18/2021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48" y="0"/>
            <a:ext cx="12146400" cy="1905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AE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rgbClr val="00AE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Rectangle 3"/>
          <p:cNvSpPr/>
          <p:nvPr userDrawn="1"/>
        </p:nvSpPr>
        <p:spPr>
          <a:xfrm>
            <a:off x="-2" y="1862586"/>
            <a:ext cx="12192001" cy="156713"/>
          </a:xfrm>
          <a:prstGeom prst="rect">
            <a:avLst/>
          </a:prstGeom>
          <a:solidFill>
            <a:srgbClr val="5C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033" y="-250447"/>
            <a:ext cx="4024514" cy="1698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0100" y="1801623"/>
            <a:ext cx="4176913" cy="1747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0100" y="3558808"/>
            <a:ext cx="4242825" cy="1819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8" y="134452"/>
            <a:ext cx="3870217" cy="16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FDE056B7-329B-4E98-A7DE-1095F29C9987}" type="datetime1">
              <a:rPr lang="en-US" smtClean="0"/>
              <a:t>1/18/2021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6B30EAD2-84F0-424D-85FA-C85CE5D7B84D}" type="datetime1">
              <a:rPr lang="en-US" smtClean="0"/>
              <a:t>1/18/2021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04775"/>
            <a:ext cx="11487150" cy="752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238250"/>
            <a:ext cx="11087100" cy="47815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7" y="6064107"/>
            <a:ext cx="1741228" cy="7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DC1A038D-FDC8-4BB1-AD53-DEF36236CCF5}" type="datetime1">
              <a:rPr lang="en-US" smtClean="0"/>
              <a:t>1/18/2021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E13729E3-7C8F-407D-B4C1-8AD873D40758}" type="datetime1">
              <a:rPr lang="en-US" smtClean="0"/>
              <a:t>1/18/2021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0D0605C7-DA32-47E3-8E60-0B60D86BAF89}" type="datetime1">
              <a:rPr lang="en-US" smtClean="0"/>
              <a:t>1/18/2021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CA89260F-252E-49E9-8B36-9D774100BA25}" type="datetime1">
              <a:rPr lang="en-US" smtClean="0"/>
              <a:t>1/18/2021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2AB5DA44-6BB8-4FCD-946A-1E2EFA3D1A5F}" type="datetime1">
              <a:rPr lang="en-US" smtClean="0"/>
              <a:t>1/18/2021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5052C8DE-E6DB-42D9-BE6D-D9F39E19B42A}" type="datetime1">
              <a:rPr lang="en-US" smtClean="0"/>
              <a:t>1/18/2021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29580"/>
            <a:ext cx="12188826" cy="828420"/>
          </a:xfrm>
          <a:prstGeom prst="rect">
            <a:avLst/>
          </a:prstGeom>
          <a:solidFill>
            <a:srgbClr val="00AE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0" y="210185"/>
            <a:ext cx="11468100" cy="637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1076326"/>
            <a:ext cx="11468100" cy="49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243810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Trebuchet MS" panose="020B0603020202020204" pitchFamily="34" charset="0"/>
              </a:rPr>
              <a:t>Safe Ministry with </a:t>
            </a:r>
            <a:br>
              <a:rPr lang="en-US" sz="7200" b="1" dirty="0" smtClean="0">
                <a:latin typeface="Trebuchet MS" panose="020B0603020202020204" pitchFamily="34" charset="0"/>
              </a:rPr>
            </a:br>
            <a:r>
              <a:rPr lang="en-US" sz="7200" b="1" dirty="0" smtClean="0">
                <a:latin typeface="Trebuchet MS" panose="020B0603020202020204" pitchFamily="34" charset="0"/>
              </a:rPr>
              <a:t>Vulnerable People</a:t>
            </a:r>
            <a:endParaRPr lang="en-US" sz="72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57226"/>
            <a:ext cx="9601200" cy="914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900" b="1" dirty="0" smtClean="0">
                <a:latin typeface="Trebuchet MS" panose="020B0603020202020204" pitchFamily="34" charset="0"/>
              </a:rPr>
              <a:t>Refresher course</a:t>
            </a:r>
            <a:endParaRPr lang="en-US" sz="3900" b="1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828" y="4724102"/>
            <a:ext cx="4953691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 smtClean="0">
                <a:latin typeface="Trebuchet MS" panose="020B0603020202020204" pitchFamily="34" charset="0"/>
              </a:rPr>
              <a:t>Child Safe Standards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6390" y="6308952"/>
            <a:ext cx="550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072" y="1586044"/>
            <a:ext cx="9110383" cy="4458857"/>
            <a:chOff x="1314072" y="1586044"/>
            <a:chExt cx="9110383" cy="445885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436" y="1586044"/>
              <a:ext cx="3667125" cy="264795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1314072" y="2246245"/>
              <a:ext cx="26562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Appropriate Leadership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(Standards 1-5) </a:t>
              </a:r>
              <a:endPara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86055" y="2309855"/>
              <a:ext cx="2438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Best Practices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(Standards </a:t>
              </a:r>
              <a:r>
                <a:rPr kumimoji="0" lang="en-A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6-7) </a:t>
              </a:r>
              <a:endPara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 </a:t>
              </a:r>
              <a:endPara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86299" y="4475241"/>
              <a:ext cx="2819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Safe Environment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(Standards 8-10) </a:t>
              </a:r>
              <a:endPara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3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2. </a:t>
            </a:r>
            <a:r>
              <a:rPr lang="en-US" altLang="en-US" sz="3600" b="1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APPROPRIATE </a:t>
            </a:r>
            <a:r>
              <a:rPr lang="en-US" altLang="en-US" sz="36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LEADERSHIP</a:t>
            </a:r>
            <a:endParaRPr lang="en-AU" sz="36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11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9675" y="1538338"/>
            <a:ext cx="9370683" cy="4089526"/>
            <a:chOff x="1053772" y="1586044"/>
            <a:chExt cx="9370683" cy="40895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436" y="1586044"/>
              <a:ext cx="3667125" cy="264795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1053772" y="2246245"/>
              <a:ext cx="29165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 smtClean="0">
                  <a:latin typeface="Trebuchet MS" panose="020B0603020202020204" pitchFamily="34" charset="0"/>
                </a:rPr>
                <a:t>Appropriate Leadership </a:t>
              </a:r>
              <a:endParaRPr lang="en-AU" sz="3600" b="1" dirty="0">
                <a:latin typeface="Trebuchet MS" panose="020B0603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86055" y="2309855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>
                  <a:solidFill>
                    <a:schemeClr val="tx1">
                      <a:lumMod val="75000"/>
                    </a:schemeClr>
                  </a:solidFill>
                  <a:latin typeface="Trebuchet MS" panose="020B0603020202020204" pitchFamily="34" charset="0"/>
                </a:rPr>
                <a:t>Best Practices </a:t>
              </a:r>
              <a:endParaRPr lang="en-AU" sz="3600" dirty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6299" y="4475241"/>
              <a:ext cx="2819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>
                  <a:solidFill>
                    <a:schemeClr val="tx1">
                      <a:lumMod val="75000"/>
                    </a:schemeClr>
                  </a:solidFill>
                  <a:latin typeface="Trebuchet MS" panose="020B0603020202020204" pitchFamily="34" charset="0"/>
                </a:rPr>
                <a:t>Safe Environment </a:t>
              </a:r>
              <a:endParaRPr lang="en-AU" sz="3600" dirty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2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altLang="en-US" sz="36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Power in leadership</a:t>
            </a:r>
            <a:endParaRPr lang="en-US" altLang="en-US" sz="3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057523"/>
            <a:ext cx="11087100" cy="4962277"/>
          </a:xfrm>
        </p:spPr>
        <p:txBody>
          <a:bodyPr>
            <a:noAutofit/>
          </a:bodyPr>
          <a:lstStyle/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dirty="0" smtClean="0">
                <a:latin typeface="Trebuchet MS" panose="020B0603020202020204" pitchFamily="34" charset="0"/>
              </a:rPr>
              <a:t>Positional </a:t>
            </a:r>
            <a:r>
              <a:rPr lang="en-AU" altLang="en-US" sz="3200" dirty="0" smtClean="0">
                <a:latin typeface="Trebuchet MS" panose="020B0603020202020204" pitchFamily="34" charset="0"/>
              </a:rPr>
              <a:t>power</a:t>
            </a:r>
          </a:p>
          <a:p>
            <a:pPr marL="82800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altLang="en-US" sz="2400" i="1" dirty="0">
                <a:latin typeface="Trebuchet MS" panose="020B0603020202020204" pitchFamily="34" charset="0"/>
              </a:rPr>
              <a:t>The authority and training associated with [clergy and church workers] roles means that they have power in pastoral relationships which is always to be exercised in the service of others. </a:t>
            </a:r>
          </a:p>
          <a:p>
            <a:pPr marL="828000" indent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1400" dirty="0">
                <a:latin typeface="Trebuchet MS" panose="020B0603020202020204" pitchFamily="34" charset="0"/>
              </a:rPr>
              <a:t>Faithfulness in Service, 4.2 (2017)</a:t>
            </a: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dirty="0" smtClean="0">
              <a:latin typeface="Trebuchet MS" panose="020B0603020202020204" pitchFamily="34" charset="0"/>
            </a:endParaRP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dirty="0" smtClean="0">
                <a:latin typeface="Trebuchet MS" panose="020B0603020202020204" pitchFamily="34" charset="0"/>
              </a:rPr>
              <a:t>Bullying</a:t>
            </a:r>
          </a:p>
          <a:p>
            <a:pPr marL="648000" indent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2400" i="1" dirty="0" smtClean="0">
                <a:latin typeface="Trebuchet MS" panose="020B0603020202020204" pitchFamily="34" charset="0"/>
              </a:rPr>
              <a:t>	If </a:t>
            </a:r>
            <a:r>
              <a:rPr lang="en-US" altLang="en-US" sz="2400" i="1" dirty="0">
                <a:latin typeface="Trebuchet MS" panose="020B0603020202020204" pitchFamily="34" charset="0"/>
              </a:rPr>
              <a:t>another person indicates by their words or actions that they feel </a:t>
            </a:r>
            <a:r>
              <a:rPr lang="en-US" altLang="en-US" sz="2400" i="1" dirty="0" smtClean="0">
                <a:latin typeface="Trebuchet MS" panose="020B0603020202020204" pitchFamily="34" charset="0"/>
              </a:rPr>
              <a:t>	bullied </a:t>
            </a:r>
            <a:r>
              <a:rPr lang="en-US" altLang="en-US" sz="2400" i="1" dirty="0">
                <a:latin typeface="Trebuchet MS" panose="020B0603020202020204" pitchFamily="34" charset="0"/>
              </a:rPr>
              <a:t>or harassed by you, review your conduct</a:t>
            </a:r>
            <a:r>
              <a:rPr lang="en-US" altLang="en-US" sz="2400" i="1" dirty="0" smtClean="0">
                <a:latin typeface="Trebuchet MS" panose="020B0603020202020204" pitchFamily="34" charset="0"/>
              </a:rPr>
              <a:t>.</a:t>
            </a: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1400" dirty="0" smtClean="0">
                <a:latin typeface="Trebuchet MS" panose="020B0603020202020204" pitchFamily="34" charset="0"/>
              </a:rPr>
              <a:t>	Faithfulness </a:t>
            </a:r>
            <a:r>
              <a:rPr lang="en-US" altLang="en-US" sz="1400" dirty="0">
                <a:latin typeface="Trebuchet MS" panose="020B0603020202020204" pitchFamily="34" charset="0"/>
              </a:rPr>
              <a:t>in Service, </a:t>
            </a:r>
            <a:r>
              <a:rPr lang="en-US" altLang="en-US" sz="1400" dirty="0" smtClean="0">
                <a:latin typeface="Trebuchet MS" panose="020B0603020202020204" pitchFamily="34" charset="0"/>
              </a:rPr>
              <a:t>6.17 </a:t>
            </a:r>
            <a:r>
              <a:rPr lang="en-US" altLang="en-US" sz="1400" dirty="0">
                <a:latin typeface="Trebuchet MS" panose="020B0603020202020204" pitchFamily="34" charset="0"/>
              </a:rPr>
              <a:t>(2017)</a:t>
            </a: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US" altLang="en-US" sz="24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12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altLang="en-US" sz="36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Power in leadership</a:t>
            </a:r>
            <a:endParaRPr lang="en-US" altLang="en-US" sz="3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057523"/>
            <a:ext cx="11087100" cy="4962277"/>
          </a:xfrm>
        </p:spPr>
        <p:txBody>
          <a:bodyPr>
            <a:noAutofit/>
          </a:bodyPr>
          <a:lstStyle/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sz="2400" dirty="0" smtClean="0">
              <a:latin typeface="Trebuchet MS" panose="020B0603020202020204" pitchFamily="34" charset="0"/>
            </a:endParaRP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dirty="0" smtClean="0">
                <a:latin typeface="Trebuchet MS" panose="020B0603020202020204" pitchFamily="34" charset="0"/>
              </a:rPr>
              <a:t>Empowering vulnerable people</a:t>
            </a:r>
          </a:p>
          <a:p>
            <a:pPr marL="648000" indent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400" i="1" dirty="0" smtClean="0">
                <a:latin typeface="Trebuchet MS" panose="020B0603020202020204" pitchFamily="34" charset="0"/>
              </a:rPr>
              <a:t>[children] want </a:t>
            </a:r>
            <a:r>
              <a:rPr lang="en-US" sz="2400" i="1" dirty="0">
                <a:latin typeface="Trebuchet MS" panose="020B0603020202020204" pitchFamily="34" charset="0"/>
              </a:rPr>
              <a:t>to be involved in identifying and dealing with safety issues and believe that, in partnership with adults and institutions, issues such as child sexual abuse can be better dealt with.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sz="2400" dirty="0" smtClean="0">
              <a:latin typeface="Trebuchet MS" panose="020B0603020202020204" pitchFamily="34" charset="0"/>
            </a:endParaRPr>
          </a:p>
          <a:p>
            <a:pPr marL="648000" indent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400" i="1" dirty="0">
                <a:latin typeface="Trebuchet MS" panose="020B0603020202020204" pitchFamily="34" charset="0"/>
              </a:rPr>
              <a:t>Protective participation supports the empowerment of children and young people and encourages them to be meaningfully engaged in their own </a:t>
            </a:r>
            <a:r>
              <a:rPr lang="en-US" sz="2400" i="1" dirty="0" smtClean="0">
                <a:latin typeface="Trebuchet MS" panose="020B0603020202020204" pitchFamily="34" charset="0"/>
              </a:rPr>
              <a:t>protection … [by] working </a:t>
            </a:r>
            <a:r>
              <a:rPr lang="en-US" sz="2400" i="1" dirty="0">
                <a:latin typeface="Trebuchet MS" panose="020B0603020202020204" pitchFamily="34" charset="0"/>
              </a:rPr>
              <a:t>with [leaders] to respond to their safety needs. 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sz="3200" dirty="0">
              <a:latin typeface="Trebuchet MS" panose="020B0603020202020204" pitchFamily="34" charset="0"/>
            </a:endParaRPr>
          </a:p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13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altLang="en-US" sz="36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Boundaries in leadership</a:t>
            </a:r>
            <a:endParaRPr lang="en-US" altLang="en-US" sz="3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057523"/>
            <a:ext cx="11087100" cy="4962277"/>
          </a:xfrm>
        </p:spPr>
        <p:txBody>
          <a:bodyPr/>
          <a:lstStyle/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sz="2400" dirty="0" smtClean="0">
              <a:latin typeface="Trebuchet MS" panose="020B0603020202020204" pitchFamily="34" charset="0"/>
            </a:endParaRPr>
          </a:p>
          <a:p>
            <a:pPr marL="720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3200" i="1" dirty="0">
                <a:latin typeface="Trebuchet MS" panose="020B0603020202020204" pitchFamily="34" charset="0"/>
              </a:rPr>
              <a:t>A suitable leader for ministry must be a boundary respecter.</a:t>
            </a: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sz="3200" dirty="0" smtClean="0">
              <a:latin typeface="Trebuchet MS" panose="020B0603020202020204" pitchFamily="34" charset="0"/>
            </a:endParaRP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dirty="0" smtClean="0">
                <a:latin typeface="Trebuchet MS" panose="020B0603020202020204" pitchFamily="34" charset="0"/>
              </a:rPr>
              <a:t>Faithfulness in Service 2017</a:t>
            </a: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sz="3200" dirty="0">
              <a:latin typeface="Trebuchet MS" panose="020B0603020202020204" pitchFamily="34" charset="0"/>
            </a:endParaRP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dirty="0" smtClean="0">
                <a:latin typeface="Trebuchet MS" panose="020B0603020202020204" pitchFamily="34" charset="0"/>
              </a:rPr>
              <a:t>Safe Ministry Blueprint documents</a:t>
            </a:r>
          </a:p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14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altLang="en-US" sz="3600" b="1" dirty="0">
                <a:solidFill>
                  <a:prstClr val="white"/>
                </a:solidFill>
                <a:latin typeface="Trebuchet MS" panose="020B0603020202020204" pitchFamily="34" charset="0"/>
              </a:rPr>
              <a:t>Leader selection</a:t>
            </a:r>
            <a:endParaRPr lang="en-US" altLang="en-US" sz="3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057523"/>
            <a:ext cx="11087100" cy="4962277"/>
          </a:xfrm>
        </p:spPr>
        <p:txBody>
          <a:bodyPr/>
          <a:lstStyle/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sz="2400" dirty="0" smtClean="0">
              <a:latin typeface="Trebuchet MS" panose="020B0603020202020204" pitchFamily="34" charset="0"/>
            </a:endParaRPr>
          </a:p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15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9494238"/>
              </p:ext>
            </p:extLst>
          </p:nvPr>
        </p:nvGraphicFramePr>
        <p:xfrm>
          <a:off x="416767" y="857250"/>
          <a:ext cx="11009257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altLang="en-US" sz="3600" b="1" dirty="0">
                <a:solidFill>
                  <a:prstClr val="white"/>
                </a:solidFill>
                <a:latin typeface="Trebuchet MS" panose="020B0603020202020204" pitchFamily="34" charset="0"/>
              </a:rPr>
              <a:t>Leader selection</a:t>
            </a:r>
            <a:endParaRPr lang="en-US" altLang="en-US" sz="3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057523"/>
            <a:ext cx="11087100" cy="4962277"/>
          </a:xfrm>
        </p:spPr>
        <p:txBody>
          <a:bodyPr/>
          <a:lstStyle/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sz="2400" dirty="0" smtClean="0">
              <a:latin typeface="Trebuchet MS" panose="020B0603020202020204" pitchFamily="34" charset="0"/>
            </a:endParaRPr>
          </a:p>
          <a:p>
            <a:pPr marL="648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dirty="0" smtClean="0">
                <a:latin typeface="Trebuchet MS" panose="020B0603020202020204" pitchFamily="34" charset="0"/>
              </a:rPr>
              <a:t>Recruiting </a:t>
            </a:r>
            <a:r>
              <a:rPr lang="en-AU" altLang="en-US" sz="3200" dirty="0">
                <a:latin typeface="Trebuchet MS" panose="020B0603020202020204" pitchFamily="34" charset="0"/>
              </a:rPr>
              <a:t>and appointing leaders involves:</a:t>
            </a:r>
          </a:p>
          <a:p>
            <a:pPr marL="1537200" indent="-576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AU" altLang="en-US" sz="3200" dirty="0">
                <a:latin typeface="Trebuchet MS" panose="020B0603020202020204" pitchFamily="34" charset="0"/>
              </a:rPr>
              <a:t>Job </a:t>
            </a:r>
            <a:r>
              <a:rPr lang="en-AU" altLang="en-US" sz="3200" dirty="0" smtClean="0">
                <a:latin typeface="Trebuchet MS" panose="020B0603020202020204" pitchFamily="34" charset="0"/>
              </a:rPr>
              <a:t>description</a:t>
            </a:r>
            <a:endParaRPr lang="en-AU" altLang="en-US" sz="3200" dirty="0">
              <a:latin typeface="Trebuchet MS" panose="020B0603020202020204" pitchFamily="34" charset="0"/>
            </a:endParaRPr>
          </a:p>
          <a:p>
            <a:pPr marL="1537200" indent="-576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AU" altLang="en-US" sz="3200" dirty="0">
                <a:latin typeface="Trebuchet MS" panose="020B0603020202020204" pitchFamily="34" charset="0"/>
              </a:rPr>
              <a:t>Application for ministry positions</a:t>
            </a:r>
          </a:p>
          <a:p>
            <a:pPr marL="1537200" indent="-576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AU" altLang="en-US" sz="3200" dirty="0">
                <a:latin typeface="Trebuchet MS" panose="020B0603020202020204" pitchFamily="34" charset="0"/>
              </a:rPr>
              <a:t>Relevant screening procedures</a:t>
            </a:r>
          </a:p>
          <a:p>
            <a:pPr marL="1537200" indent="-576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AU" altLang="en-US" sz="3200" dirty="0" smtClean="0">
                <a:latin typeface="Trebuchet MS" panose="020B0603020202020204" pitchFamily="34" charset="0"/>
              </a:rPr>
              <a:t>Expectation </a:t>
            </a:r>
            <a:r>
              <a:rPr lang="en-AU" altLang="en-US" sz="3200" dirty="0">
                <a:latin typeface="Trebuchet MS" panose="020B0603020202020204" pitchFamily="34" charset="0"/>
              </a:rPr>
              <a:t>of leaders </a:t>
            </a:r>
            <a:r>
              <a:rPr lang="en-AU" altLang="en-US" sz="3200" dirty="0" smtClean="0">
                <a:latin typeface="Trebuchet MS" panose="020B0603020202020204" pitchFamily="34" charset="0"/>
              </a:rPr>
              <a:t>(code </a:t>
            </a:r>
            <a:r>
              <a:rPr lang="en-AU" altLang="en-US" sz="3200" dirty="0">
                <a:latin typeface="Trebuchet MS" panose="020B0603020202020204" pitchFamily="34" charset="0"/>
              </a:rPr>
              <a:t>of </a:t>
            </a:r>
            <a:r>
              <a:rPr lang="en-AU" altLang="en-US" sz="3200" dirty="0" smtClean="0">
                <a:latin typeface="Trebuchet MS" panose="020B0603020202020204" pitchFamily="34" charset="0"/>
              </a:rPr>
              <a:t>conduct)</a:t>
            </a:r>
            <a:endParaRPr lang="en-AU" altLang="en-US" sz="3200" dirty="0">
              <a:latin typeface="Trebuchet MS" panose="020B0603020202020204" pitchFamily="34" charset="0"/>
            </a:endParaRPr>
          </a:p>
          <a:p>
            <a:pPr marL="1537200" indent="-57600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en-AU" altLang="en-US" sz="3200" dirty="0" smtClean="0">
                <a:latin typeface="Trebuchet MS" panose="020B0603020202020204" pitchFamily="34" charset="0"/>
              </a:rPr>
              <a:t>Support for leaders</a:t>
            </a:r>
            <a:endParaRPr lang="en-AU" altLang="en-US" sz="3200" dirty="0">
              <a:latin typeface="Trebuchet MS" panose="020B0603020202020204" pitchFamily="34" charset="0"/>
            </a:endParaRPr>
          </a:p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16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393" y="1463443"/>
            <a:ext cx="9601200" cy="235915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Trebuchet MS" panose="020B0603020202020204" pitchFamily="34" charset="0"/>
              </a:rPr>
              <a:t>Safe Ministry with </a:t>
            </a:r>
            <a:br>
              <a:rPr lang="en-US" sz="7200" b="1" dirty="0" smtClean="0">
                <a:latin typeface="Trebuchet MS" panose="020B0603020202020204" pitchFamily="34" charset="0"/>
              </a:rPr>
            </a:br>
            <a:r>
              <a:rPr lang="en-US" sz="7200" b="1" dirty="0" smtClean="0">
                <a:latin typeface="Trebuchet MS" panose="020B0603020202020204" pitchFamily="34" charset="0"/>
              </a:rPr>
              <a:t>Vulnerable People</a:t>
            </a:r>
            <a:endParaRPr lang="en-US" sz="72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sz="3900" b="1" i="1" cap="none" dirty="0" smtClean="0">
                <a:latin typeface="Trebuchet MS" panose="020B0603020202020204" pitchFamily="34" charset="0"/>
              </a:rPr>
              <a:t>Please sign the Pledge</a:t>
            </a:r>
            <a:endParaRPr lang="en-US" sz="3900" b="1" i="1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828" y="4724102"/>
            <a:ext cx="4953691" cy="2133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9331" y="6169615"/>
            <a:ext cx="587342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17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1357" y="3902666"/>
            <a:ext cx="2037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rebuchet MS" panose="020B0603020202020204" pitchFamily="34" charset="0"/>
              </a:rPr>
              <a:t>BREAK </a:t>
            </a:r>
          </a:p>
        </p:txBody>
      </p:sp>
    </p:spTree>
    <p:extLst>
      <p:ext uri="{BB962C8B-B14F-4D97-AF65-F5344CB8AC3E}">
        <p14:creationId xmlns:p14="http://schemas.microsoft.com/office/powerpoint/2010/main" val="25046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3. </a:t>
            </a:r>
            <a:r>
              <a:rPr lang="en-US" altLang="en-US" sz="3600" b="1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BEST </a:t>
            </a:r>
            <a:r>
              <a:rPr lang="en-US" altLang="en-US" sz="36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PRACTICES</a:t>
            </a:r>
            <a:endParaRPr lang="en-AU" sz="36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18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37736" y="1538338"/>
            <a:ext cx="9104516" cy="4089526"/>
            <a:chOff x="1319939" y="1586044"/>
            <a:chExt cx="9104516" cy="408952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436" y="1586044"/>
              <a:ext cx="3667125" cy="264795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1319939" y="2246245"/>
              <a:ext cx="2650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>
                  <a:solidFill>
                    <a:schemeClr val="tx1">
                      <a:lumMod val="75000"/>
                    </a:schemeClr>
                  </a:solidFill>
                  <a:latin typeface="Trebuchet MS" panose="020B0603020202020204" pitchFamily="34" charset="0"/>
                </a:rPr>
                <a:t>Appropriate Leadership</a:t>
              </a:r>
              <a:r>
                <a:rPr lang="en-AU" sz="3600" b="1" dirty="0" smtClean="0">
                  <a:latin typeface="Trebuchet MS" panose="020B0603020202020204" pitchFamily="34" charset="0"/>
                </a:rPr>
                <a:t> </a:t>
              </a:r>
              <a:endParaRPr lang="en-AU" sz="3600" b="1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86055" y="2309855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 smtClean="0">
                  <a:latin typeface="Trebuchet MS" panose="020B0603020202020204" pitchFamily="34" charset="0"/>
                </a:rPr>
                <a:t>Best Practices </a:t>
              </a:r>
              <a:endParaRPr lang="en-AU" sz="36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86299" y="4475241"/>
              <a:ext cx="2819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>
                  <a:solidFill>
                    <a:schemeClr val="tx1">
                      <a:lumMod val="75000"/>
                    </a:schemeClr>
                  </a:solidFill>
                  <a:latin typeface="Trebuchet MS" panose="020B0603020202020204" pitchFamily="34" charset="0"/>
                </a:rPr>
                <a:t>Safe Environment </a:t>
              </a:r>
              <a:endParaRPr lang="en-AU" sz="3600" dirty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90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 smtClean="0">
                <a:latin typeface="Trebuchet MS" panose="020B0603020202020204" pitchFamily="34" charset="0"/>
              </a:rPr>
              <a:t>Domestic abuse</a:t>
            </a:r>
            <a:endParaRPr lang="en-AU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20000" indent="0">
              <a:lnSpc>
                <a:spcPct val="120000"/>
              </a:lnSpc>
              <a:buNone/>
            </a:pPr>
            <a:r>
              <a:rPr lang="en-US" sz="3500" i="1" dirty="0">
                <a:latin typeface="Trebuchet MS" panose="020B0603020202020204" pitchFamily="34" charset="0"/>
              </a:rPr>
              <a:t>Domestic abuse can occur in all communities, including churches. </a:t>
            </a:r>
            <a:endParaRPr lang="en-US" sz="3500" i="1" dirty="0" smtClean="0">
              <a:latin typeface="Trebuchet MS" panose="020B0603020202020204" pitchFamily="34" charset="0"/>
            </a:endParaRPr>
          </a:p>
          <a:p>
            <a:pPr marL="720000" indent="0">
              <a:buNone/>
            </a:pPr>
            <a:r>
              <a:rPr lang="en-US" sz="1500" i="1" dirty="0" smtClean="0">
                <a:latin typeface="Trebuchet MS" panose="020B0603020202020204" pitchFamily="34" charset="0"/>
              </a:rPr>
              <a:t>Responding </a:t>
            </a:r>
            <a:r>
              <a:rPr lang="en-US" sz="1500" i="1" dirty="0">
                <a:latin typeface="Trebuchet MS" panose="020B0603020202020204" pitchFamily="34" charset="0"/>
              </a:rPr>
              <a:t>to Domestic Abuse: Policy and Good Practice Guidelines, 1.4.2 </a:t>
            </a:r>
            <a:endParaRPr lang="en-US" sz="1500" dirty="0">
              <a:latin typeface="Trebuchet MS" panose="020B0603020202020204" pitchFamily="34" charset="0"/>
            </a:endParaRPr>
          </a:p>
          <a:p>
            <a:pPr marL="45720" indent="0">
              <a:buNone/>
            </a:pPr>
            <a:r>
              <a:rPr lang="en-US" dirty="0">
                <a:latin typeface="Trebuchet MS" panose="020B0603020202020204" pitchFamily="34" charset="0"/>
              </a:rPr>
              <a:t> </a:t>
            </a:r>
            <a:endParaRPr lang="en-US" dirty="0" smtClean="0">
              <a:latin typeface="Trebuchet MS" panose="020B0603020202020204" pitchFamily="34" charset="0"/>
            </a:endParaRPr>
          </a:p>
          <a:p>
            <a:pPr marL="720000" indent="0">
              <a:buNone/>
            </a:pPr>
            <a:r>
              <a:rPr lang="en-US" sz="3500" dirty="0" smtClean="0">
                <a:latin typeface="Trebuchet MS" panose="020B0603020202020204" pitchFamily="34" charset="0"/>
              </a:rPr>
              <a:t>The </a:t>
            </a:r>
            <a:r>
              <a:rPr lang="en-US" sz="3500" dirty="0">
                <a:latin typeface="Trebuchet MS" panose="020B0603020202020204" pitchFamily="34" charset="0"/>
              </a:rPr>
              <a:t>dominating factors </a:t>
            </a:r>
            <a:r>
              <a:rPr lang="en-US" sz="3500" dirty="0" smtClean="0">
                <a:latin typeface="Trebuchet MS" panose="020B0603020202020204" pitchFamily="34" charset="0"/>
              </a:rPr>
              <a:t>in domestic abuse relationships are </a:t>
            </a:r>
          </a:p>
          <a:p>
            <a:pPr marL="1260000" indent="-288000"/>
            <a:r>
              <a:rPr lang="en-US" sz="3500" dirty="0" smtClean="0">
                <a:latin typeface="Trebuchet MS" panose="020B0603020202020204" pitchFamily="34" charset="0"/>
              </a:rPr>
              <a:t>coercion </a:t>
            </a:r>
            <a:endParaRPr lang="en-US" sz="3500" dirty="0" smtClean="0">
              <a:latin typeface="Trebuchet MS" panose="020B0603020202020204" pitchFamily="34" charset="0"/>
            </a:endParaRPr>
          </a:p>
          <a:p>
            <a:pPr marL="1260000" indent="-288000"/>
            <a:r>
              <a:rPr lang="en-US" sz="3500" dirty="0" smtClean="0">
                <a:latin typeface="Trebuchet MS" panose="020B0603020202020204" pitchFamily="34" charset="0"/>
              </a:rPr>
              <a:t>control </a:t>
            </a:r>
            <a:endParaRPr lang="en-US" sz="3500" dirty="0" smtClean="0">
              <a:latin typeface="Trebuchet MS" panose="020B0603020202020204" pitchFamily="34" charset="0"/>
            </a:endParaRPr>
          </a:p>
          <a:p>
            <a:pPr marL="1260000" indent="-288000"/>
            <a:r>
              <a:rPr lang="en-US" sz="3500" dirty="0" smtClean="0">
                <a:latin typeface="Trebuchet MS" panose="020B0603020202020204" pitchFamily="34" charset="0"/>
              </a:rPr>
              <a:t>intimidation </a:t>
            </a:r>
            <a:endParaRPr lang="en-US" sz="3500" dirty="0" smtClean="0">
              <a:latin typeface="Trebuchet MS" panose="020B0603020202020204" pitchFamily="34" charset="0"/>
            </a:endParaRPr>
          </a:p>
          <a:p>
            <a:pPr marL="1260000" indent="-288000"/>
            <a:r>
              <a:rPr lang="en-US" sz="3500" dirty="0" smtClean="0">
                <a:latin typeface="Trebuchet MS" panose="020B0603020202020204" pitchFamily="34" charset="0"/>
              </a:rPr>
              <a:t>fear </a:t>
            </a:r>
            <a:r>
              <a:rPr lang="en-US" dirty="0">
                <a:latin typeface="Trebuchet MS" panose="020B0603020202020204" pitchFamily="34" charset="0"/>
              </a:rPr>
              <a:t> </a:t>
            </a:r>
          </a:p>
          <a:p>
            <a:pPr marL="697050" indent="0">
              <a:spcBef>
                <a:spcPts val="600"/>
              </a:spcBef>
              <a:spcAft>
                <a:spcPts val="1200"/>
              </a:spcAft>
              <a:buNone/>
            </a:pPr>
            <a:endParaRPr lang="en-AU" sz="3200" dirty="0" smtClean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19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01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>
                <a:latin typeface="Trebuchet MS" panose="020B0603020202020204" pitchFamily="34" charset="0"/>
              </a:rPr>
              <a:t>Introduction 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9817" y="6308952"/>
            <a:ext cx="357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Trebuchet MS" panose="020B0603020202020204" pitchFamily="34" charset="0"/>
              </a:rPr>
              <a:t>2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352425" y="1038225"/>
            <a:ext cx="11487150" cy="4781550"/>
          </a:xfrm>
        </p:spPr>
        <p:txBody>
          <a:bodyPr/>
          <a:lstStyle/>
          <a:p>
            <a:pPr marL="1440000" lvl="2" indent="-432000">
              <a:spcBef>
                <a:spcPts val="400"/>
              </a:spcBef>
              <a:spcAft>
                <a:spcPts val="600"/>
              </a:spcAft>
              <a:defRPr/>
            </a:pPr>
            <a:endParaRPr lang="en-AU" sz="3200" dirty="0" smtClean="0"/>
          </a:p>
          <a:p>
            <a:pPr marL="1440000" lvl="2" indent="-432000">
              <a:spcBef>
                <a:spcPts val="1800"/>
              </a:spcBef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Breaks</a:t>
            </a:r>
            <a:endParaRPr lang="en-AU" sz="3200" dirty="0">
              <a:latin typeface="Trebuchet MS" panose="020B0603020202020204" pitchFamily="34" charset="0"/>
            </a:endParaRPr>
          </a:p>
          <a:p>
            <a:pPr marL="1440000" lvl="2" indent="-432000">
              <a:spcBef>
                <a:spcPts val="1800"/>
              </a:spcBef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Amenities</a:t>
            </a:r>
            <a:endParaRPr lang="en-AU" sz="3200" dirty="0">
              <a:latin typeface="Trebuchet MS" panose="020B0603020202020204" pitchFamily="34" charset="0"/>
            </a:endParaRPr>
          </a:p>
          <a:p>
            <a:pPr marL="1440000" lvl="2" indent="-432000">
              <a:spcBef>
                <a:spcPts val="1800"/>
              </a:spcBef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Hazards</a:t>
            </a:r>
          </a:p>
          <a:p>
            <a:pPr marL="1440000" lvl="2" indent="-432000">
              <a:spcBef>
                <a:spcPts val="1800"/>
              </a:spcBef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Learning styles</a:t>
            </a:r>
            <a:endParaRPr lang="en-US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 smtClean="0">
                <a:latin typeface="Trebuchet MS" panose="020B0603020202020204" pitchFamily="34" charset="0"/>
              </a:rPr>
              <a:t>Recognising abuse</a:t>
            </a:r>
            <a:endParaRPr lang="en-AU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0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3200" dirty="0" smtClean="0">
                <a:latin typeface="Trebuchet MS" panose="020B0603020202020204" pitchFamily="34" charset="0"/>
              </a:rPr>
              <a:t>Indicators of abuse</a:t>
            </a:r>
          </a:p>
          <a:p>
            <a:pPr marL="6970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>
                <a:latin typeface="Trebuchet MS" panose="020B0603020202020204" pitchFamily="34" charset="0"/>
              </a:rPr>
              <a:t>A one-off indicator is rarely sufficient to establish abuse or risk of significant </a:t>
            </a:r>
            <a:r>
              <a:rPr lang="en-US" sz="2800" dirty="0" smtClean="0">
                <a:latin typeface="Trebuchet MS" panose="020B0603020202020204" pitchFamily="34" charset="0"/>
              </a:rPr>
              <a:t>harm.</a:t>
            </a:r>
            <a:endParaRPr lang="en-US" sz="2800" dirty="0">
              <a:latin typeface="Trebuchet MS" panose="020B0603020202020204" pitchFamily="34" charset="0"/>
            </a:endParaRPr>
          </a:p>
          <a:p>
            <a:pPr marL="697050" indent="0">
              <a:spcBef>
                <a:spcPts val="600"/>
              </a:spcBef>
              <a:spcAft>
                <a:spcPts val="1200"/>
              </a:spcAft>
              <a:buNone/>
            </a:pPr>
            <a:endParaRPr lang="en-AU" sz="3200" dirty="0">
              <a:latin typeface="Trebuchet MS" panose="020B0603020202020204" pitchFamily="34" charset="0"/>
            </a:endParaRPr>
          </a:p>
          <a:p>
            <a:pPr marL="6970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3200" dirty="0" smtClean="0">
                <a:latin typeface="Trebuchet MS" panose="020B0603020202020204" pitchFamily="34" charset="0"/>
              </a:rPr>
              <a:t>Disclosure of abuse</a:t>
            </a:r>
          </a:p>
          <a:p>
            <a:pPr marL="6970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2800" dirty="0" smtClean="0">
                <a:latin typeface="Trebuchet MS" panose="020B0603020202020204" pitchFamily="34" charset="0"/>
              </a:rPr>
              <a:t>Recognise the barriers that a victim must overcome before they disclose abuse.</a:t>
            </a:r>
          </a:p>
          <a:p>
            <a:pPr marL="697050" indent="0">
              <a:spcBef>
                <a:spcPts val="600"/>
              </a:spcBef>
              <a:spcAft>
                <a:spcPts val="1200"/>
              </a:spcAft>
              <a:buNone/>
            </a:pPr>
            <a:endParaRPr lang="en-AU" sz="3200" dirty="0" smtClean="0">
              <a:latin typeface="Trebuchet MS" panose="020B0603020202020204" pitchFamily="34" charset="0"/>
            </a:endParaRPr>
          </a:p>
          <a:p>
            <a:pPr marL="45720" indent="0">
              <a:buNone/>
            </a:pPr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20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08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 smtClean="0">
                <a:latin typeface="Trebuchet MS" panose="020B0603020202020204" pitchFamily="34" charset="0"/>
              </a:rPr>
              <a:t>Receiving a </a:t>
            </a:r>
            <a:r>
              <a:rPr lang="en-AU" altLang="en-US" sz="3600" b="1" dirty="0">
                <a:latin typeface="Trebuchet MS" panose="020B0603020202020204" pitchFamily="34" charset="0"/>
              </a:rPr>
              <a:t>disclosure</a:t>
            </a:r>
            <a:endParaRPr lang="en-AU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050" indent="0">
              <a:spcBef>
                <a:spcPts val="600"/>
              </a:spcBef>
              <a:spcAft>
                <a:spcPts val="1200"/>
              </a:spcAft>
              <a:buNone/>
            </a:pPr>
            <a:endParaRPr lang="en-AU" sz="3200" dirty="0" smtClean="0">
              <a:latin typeface="Trebuchet MS" panose="020B0603020202020204" pitchFamily="34" charset="0"/>
            </a:endParaRPr>
          </a:p>
          <a:p>
            <a:pPr marL="1440000" indent="-7429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3200" dirty="0" smtClean="0">
                <a:latin typeface="Trebuchet MS" panose="020B0603020202020204" pitchFamily="34" charset="0"/>
              </a:rPr>
              <a:t>Listen</a:t>
            </a:r>
            <a:endParaRPr lang="en-AU" sz="3200" dirty="0">
              <a:latin typeface="Trebuchet MS" panose="020B0603020202020204" pitchFamily="34" charset="0"/>
            </a:endParaRPr>
          </a:p>
          <a:p>
            <a:pPr marL="1440000" indent="-7429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3200" dirty="0">
                <a:latin typeface="Trebuchet MS" panose="020B0603020202020204" pitchFamily="34" charset="0"/>
              </a:rPr>
              <a:t>Reassure</a:t>
            </a:r>
          </a:p>
          <a:p>
            <a:pPr marL="1440000" indent="-7429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3200" dirty="0">
                <a:latin typeface="Trebuchet MS" panose="020B0603020202020204" pitchFamily="34" charset="0"/>
              </a:rPr>
              <a:t>Think </a:t>
            </a:r>
          </a:p>
          <a:p>
            <a:pPr marL="1440000" indent="-7429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3200" dirty="0">
                <a:latin typeface="Trebuchet MS" panose="020B0603020202020204" pitchFamily="34" charset="0"/>
              </a:rPr>
              <a:t>Report </a:t>
            </a:r>
          </a:p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21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89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>
                <a:latin typeface="Trebuchet MS" panose="020B0603020202020204" pitchFamily="34" charset="0"/>
              </a:rPr>
              <a:t>Who to inform</a:t>
            </a:r>
            <a:endParaRPr lang="en-AU" sz="3600" b="1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22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596" y="1155940"/>
            <a:ext cx="5076000" cy="19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2800" b="1" dirty="0" smtClean="0"/>
              <a:t>Head ministry leader/Principal</a:t>
            </a:r>
          </a:p>
          <a:p>
            <a:pPr algn="ctr"/>
            <a:r>
              <a:rPr lang="en-AU" dirty="0" smtClean="0"/>
              <a:t>Concerns for a child’s welfare or </a:t>
            </a:r>
          </a:p>
          <a:p>
            <a:pPr algn="ctr">
              <a:spcAft>
                <a:spcPts val="600"/>
              </a:spcAft>
            </a:pPr>
            <a:r>
              <a:rPr lang="en-AU" dirty="0"/>
              <a:t>s</a:t>
            </a:r>
            <a:r>
              <a:rPr lang="en-AU" dirty="0" smtClean="0"/>
              <a:t>uspicions regarding leader conduct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6478437" y="1155940"/>
            <a:ext cx="5076000" cy="19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2800" b="1" dirty="0"/>
              <a:t>Child Protection Helpline </a:t>
            </a:r>
          </a:p>
          <a:p>
            <a:pPr algn="ctr"/>
            <a:r>
              <a:rPr lang="en-AU" dirty="0"/>
              <a:t>Concerns regarding the welfare of a </a:t>
            </a:r>
            <a:r>
              <a:rPr lang="en-AU" dirty="0" smtClean="0"/>
              <a:t>child (mandatory reporting)</a:t>
            </a:r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586596" y="3536831"/>
            <a:ext cx="5076000" cy="19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2800" b="1" dirty="0"/>
              <a:t>Police</a:t>
            </a:r>
          </a:p>
          <a:p>
            <a:pPr algn="ctr"/>
            <a:r>
              <a:rPr lang="en-AU" dirty="0"/>
              <a:t>Report criminal conduct or </a:t>
            </a:r>
          </a:p>
          <a:p>
            <a:pPr algn="ctr"/>
            <a:r>
              <a:rPr lang="en-AU" dirty="0"/>
              <a:t>receive emergency assistance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8437" y="3539706"/>
            <a:ext cx="5076000" cy="19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2800" b="1" dirty="0" smtClean="0"/>
              <a:t>Anglican Abuse Report Line/ PSU </a:t>
            </a:r>
          </a:p>
          <a:p>
            <a:pPr algn="ctr">
              <a:spcAft>
                <a:spcPts val="600"/>
              </a:spcAft>
            </a:pPr>
            <a:r>
              <a:rPr lang="en-AU" dirty="0" smtClean="0"/>
              <a:t>Allegations of abuse or misconduct by Sydney Anglican church worker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5068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altLang="en-US" sz="3600" b="1" dirty="0">
                <a:solidFill>
                  <a:prstClr val="white"/>
                </a:solidFill>
                <a:latin typeface="Trebuchet MS" panose="020B0603020202020204" pitchFamily="34" charset="0"/>
              </a:rPr>
              <a:t>Reporting suspected child abuse</a:t>
            </a:r>
            <a:endParaRPr lang="en-US" altLang="en-US" sz="3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17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64945"/>
              </p:ext>
            </p:extLst>
          </p:nvPr>
        </p:nvGraphicFramePr>
        <p:xfrm>
          <a:off x="691876" y="1019104"/>
          <a:ext cx="10808248" cy="4932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000">
                <a:tc>
                  <a:txBody>
                    <a:bodyPr/>
                    <a:lstStyle/>
                    <a:p>
                      <a:pPr marL="252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500" b="0" dirty="0" smtClean="0">
                          <a:latin typeface="Trebuchet MS" panose="020B0603020202020204" pitchFamily="34" charset="0"/>
                        </a:rPr>
                        <a:t>General suspicions</a:t>
                      </a:r>
                      <a:endParaRPr lang="en-AU" sz="25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b="0" dirty="0" smtClean="0">
                          <a:latin typeface="Trebuchet MS" panose="020B0603020202020204" pitchFamily="34" charset="0"/>
                        </a:rPr>
                        <a:t>Head ministry leader (church)</a:t>
                      </a:r>
                    </a:p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b="0" dirty="0" smtClean="0">
                          <a:latin typeface="Trebuchet MS" panose="020B0603020202020204" pitchFamily="34" charset="0"/>
                        </a:rPr>
                        <a:t>Principal (school)</a:t>
                      </a:r>
                      <a:endParaRPr lang="en-AU" sz="2500" b="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252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Current risk of significant</a:t>
                      </a:r>
                      <a:r>
                        <a:rPr lang="en-AU" sz="25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harm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Child Protection Helpline (DCJ)</a:t>
                      </a:r>
                    </a:p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Police</a:t>
                      </a:r>
                    </a:p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Safe Ministry Team (PSU)</a:t>
                      </a:r>
                      <a:endParaRPr lang="en-AU" sz="2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marL="252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Relevant criminal offences</a:t>
                      </a:r>
                      <a:endParaRPr lang="en-AU" sz="25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Police</a:t>
                      </a:r>
                    </a:p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Safe Ministry Team (PSU)</a:t>
                      </a:r>
                      <a:endParaRPr lang="en-AU" sz="25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252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Child abuse by a church worker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Senior Minister/employer</a:t>
                      </a:r>
                    </a:p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dirty="0" smtClean="0">
                          <a:latin typeface="Trebuchet MS" panose="020B0603020202020204" pitchFamily="34" charset="0"/>
                        </a:rPr>
                        <a:t>Anglican</a:t>
                      </a:r>
                      <a:r>
                        <a:rPr lang="en-AU" sz="2500" baseline="0" dirty="0" smtClean="0">
                          <a:latin typeface="Trebuchet MS" panose="020B0603020202020204" pitchFamily="34" charset="0"/>
                        </a:rPr>
                        <a:t> Abuse Report Line</a:t>
                      </a:r>
                    </a:p>
                    <a:p>
                      <a:pPr marL="360000" indent="612000">
                        <a:buFont typeface="Arial" panose="020B0604020202020204" pitchFamily="34" charset="0"/>
                        <a:buChar char="•"/>
                      </a:pPr>
                      <a:r>
                        <a:rPr lang="en-AU" sz="2500" baseline="0" dirty="0" smtClean="0">
                          <a:latin typeface="Trebuchet MS" panose="020B0603020202020204" pitchFamily="34" charset="0"/>
                        </a:rPr>
                        <a:t>Police</a:t>
                      </a:r>
                      <a:endParaRPr lang="en-AU" sz="2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140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altLang="en-US" sz="3600" b="1" dirty="0">
                <a:solidFill>
                  <a:prstClr val="white"/>
                </a:solidFill>
                <a:latin typeface="Trebuchet MS" panose="020B0603020202020204" pitchFamily="34" charset="0"/>
              </a:rPr>
              <a:t>Reporting concerns regarding adults</a:t>
            </a:r>
            <a:endParaRPr lang="en-US" altLang="en-US" sz="3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>
              <a:latin typeface="Trebuchet MS" panose="020B0603020202020204" pitchFamily="34" charset="0"/>
            </a:endParaRPr>
          </a:p>
          <a:p>
            <a:pPr marL="432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dirty="0">
                <a:latin typeface="Trebuchet MS" panose="020B0603020202020204" pitchFamily="34" charset="0"/>
              </a:rPr>
              <a:t>Contact the police when:</a:t>
            </a:r>
          </a:p>
          <a:p>
            <a:pPr marL="1176338" indent="-457200">
              <a:spcBef>
                <a:spcPts val="400"/>
              </a:spcBef>
              <a:spcAft>
                <a:spcPts val="600"/>
              </a:spcAft>
            </a:pPr>
            <a:r>
              <a:rPr lang="en-AU" altLang="en-US" sz="3200" dirty="0">
                <a:latin typeface="Trebuchet MS" panose="020B0603020202020204" pitchFamily="34" charset="0"/>
              </a:rPr>
              <a:t>A person is in danger</a:t>
            </a:r>
          </a:p>
          <a:p>
            <a:pPr marL="1176338" indent="-457200">
              <a:spcBef>
                <a:spcPts val="400"/>
              </a:spcBef>
              <a:spcAft>
                <a:spcPts val="600"/>
              </a:spcAft>
            </a:pPr>
            <a:r>
              <a:rPr lang="en-AU" altLang="en-US" sz="3200" dirty="0">
                <a:latin typeface="Trebuchet MS" panose="020B0603020202020204" pitchFamily="34" charset="0"/>
              </a:rPr>
              <a:t>A person threatens to harm them self or others</a:t>
            </a:r>
          </a:p>
          <a:p>
            <a:pPr marL="1176338" indent="-457200">
              <a:spcBef>
                <a:spcPts val="400"/>
              </a:spcBef>
            </a:pPr>
            <a:r>
              <a:rPr lang="en-AU" altLang="en-US" sz="3200" dirty="0">
                <a:latin typeface="Trebuchet MS" panose="020B0603020202020204" pitchFamily="34" charset="0"/>
              </a:rPr>
              <a:t>A criminal offence has been committed  </a:t>
            </a:r>
          </a:p>
          <a:p>
            <a:pPr marL="719138" indent="0">
              <a:spcBef>
                <a:spcPts val="400"/>
              </a:spcBef>
              <a:buNone/>
            </a:pPr>
            <a:endParaRPr lang="en-AU" altLang="en-US" sz="3200" dirty="0">
              <a:latin typeface="Trebuchet MS" panose="020B0603020202020204" pitchFamily="34" charset="0"/>
            </a:endParaRPr>
          </a:p>
          <a:p>
            <a:pPr marL="432000" indent="0">
              <a:spcBef>
                <a:spcPts val="400"/>
              </a:spcBef>
              <a:buNone/>
            </a:pPr>
            <a:r>
              <a:rPr lang="en-AU" altLang="en-US" sz="3200" dirty="0">
                <a:latin typeface="Trebuchet MS" panose="020B0603020202020204" pitchFamily="34" charset="0"/>
              </a:rPr>
              <a:t>Contact the </a:t>
            </a:r>
            <a:r>
              <a:rPr lang="en-AU" altLang="en-US" sz="3200" dirty="0" smtClean="0">
                <a:latin typeface="Trebuchet MS" panose="020B0603020202020204" pitchFamily="34" charset="0"/>
              </a:rPr>
              <a:t>senior minister </a:t>
            </a:r>
            <a:r>
              <a:rPr lang="en-AU" altLang="en-US" sz="3200" dirty="0">
                <a:latin typeface="Trebuchet MS" panose="020B0603020202020204" pitchFamily="34" charset="0"/>
              </a:rPr>
              <a:t>and </a:t>
            </a:r>
            <a:r>
              <a:rPr lang="en-AU" altLang="en-US" sz="3200" dirty="0" smtClean="0">
                <a:latin typeface="Trebuchet MS" panose="020B0603020202020204" pitchFamily="34" charset="0"/>
              </a:rPr>
              <a:t>Safe Ministry Team (PSU) when </a:t>
            </a:r>
            <a:r>
              <a:rPr lang="en-AU" altLang="en-US" sz="3200" dirty="0">
                <a:latin typeface="Trebuchet MS" panose="020B0603020202020204" pitchFamily="34" charset="0"/>
              </a:rPr>
              <a:t>there is inappropriate conduct or abuse by a church worker.</a:t>
            </a:r>
          </a:p>
          <a:p>
            <a:pPr marL="45720" indent="0">
              <a:buNone/>
            </a:pPr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400" dirty="0" smtClean="0">
                <a:latin typeface="Trebuchet MS" panose="020B0603020202020204" pitchFamily="34" charset="0"/>
              </a:rPr>
              <a:t>24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AU" altLang="en-US" sz="36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Ongoing care and support</a:t>
            </a:r>
            <a:endParaRPr lang="en-US" altLang="en-US" sz="36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dirty="0" smtClean="0">
                <a:latin typeface="Trebuchet MS" panose="020B0603020202020204" pitchFamily="34" charset="0"/>
              </a:rPr>
              <a:t>Survivors</a:t>
            </a:r>
            <a:endParaRPr lang="en-AU" altLang="en-US" sz="3200" dirty="0" smtClean="0">
              <a:latin typeface="Trebuchet MS" panose="020B0603020202020204" pitchFamily="34" charset="0"/>
            </a:endParaRPr>
          </a:p>
          <a:p>
            <a:pPr marL="889200" indent="-457200">
              <a:spcBef>
                <a:spcPts val="400"/>
              </a:spcBef>
              <a:spcAft>
                <a:spcPts val="600"/>
              </a:spcAft>
            </a:pPr>
            <a:r>
              <a:rPr lang="en-AU" altLang="en-US" sz="3200" dirty="0" smtClean="0">
                <a:latin typeface="Trebuchet MS" panose="020B0603020202020204" pitchFamily="34" charset="0"/>
              </a:rPr>
              <a:t>Pastoral Care and Assistance Scheme</a:t>
            </a:r>
          </a:p>
          <a:p>
            <a:pPr marL="889200" indent="-457200">
              <a:spcBef>
                <a:spcPts val="400"/>
              </a:spcBef>
              <a:spcAft>
                <a:spcPts val="600"/>
              </a:spcAft>
            </a:pPr>
            <a:r>
              <a:rPr lang="en-US" sz="3200" dirty="0" smtClean="0">
                <a:latin typeface="Trebuchet MS" panose="020B0603020202020204" pitchFamily="34" charset="0"/>
              </a:rPr>
              <a:t>Taking </a:t>
            </a:r>
            <a:r>
              <a:rPr lang="en-US" sz="3200" dirty="0">
                <a:latin typeface="Trebuchet MS" panose="020B0603020202020204" pitchFamily="34" charset="0"/>
              </a:rPr>
              <a:t>Abuse and Other Misconduct Seriously </a:t>
            </a:r>
            <a:endParaRPr lang="en-US" sz="3200" dirty="0" smtClean="0">
              <a:latin typeface="Trebuchet MS" panose="020B0603020202020204" pitchFamily="34" charset="0"/>
            </a:endParaRPr>
          </a:p>
          <a:p>
            <a:pPr marL="889200" indent="-457200">
              <a:spcBef>
                <a:spcPts val="400"/>
              </a:spcBef>
              <a:spcAft>
                <a:spcPts val="600"/>
              </a:spcAft>
            </a:pPr>
            <a:r>
              <a:rPr lang="en-US" sz="3200" dirty="0" smtClean="0">
                <a:latin typeface="Trebuchet MS" panose="020B0603020202020204" pitchFamily="34" charset="0"/>
              </a:rPr>
              <a:t>Taking </a:t>
            </a:r>
            <a:r>
              <a:rPr lang="en-US" sz="3200" dirty="0">
                <a:latin typeface="Trebuchet MS" panose="020B0603020202020204" pitchFamily="34" charset="0"/>
              </a:rPr>
              <a:t>Bullying and Other Misconduct Seriously </a:t>
            </a:r>
          </a:p>
          <a:p>
            <a:pPr marL="432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sz="3200" dirty="0" smtClean="0">
              <a:latin typeface="Trebuchet MS" panose="020B0603020202020204" pitchFamily="34" charset="0"/>
            </a:endParaRPr>
          </a:p>
          <a:p>
            <a:pPr marL="432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dirty="0" smtClean="0">
                <a:latin typeface="Trebuchet MS" panose="020B0603020202020204" pitchFamily="34" charset="0"/>
              </a:rPr>
              <a:t>Others</a:t>
            </a:r>
          </a:p>
          <a:p>
            <a:pPr marL="889200" indent="-457200">
              <a:spcBef>
                <a:spcPts val="400"/>
              </a:spcBef>
              <a:spcAft>
                <a:spcPts val="600"/>
              </a:spcAft>
            </a:pPr>
            <a:r>
              <a:rPr lang="en-AU" altLang="en-US" sz="3200" dirty="0" smtClean="0">
                <a:latin typeface="Trebuchet MS" panose="020B0603020202020204" pitchFamily="34" charset="0"/>
              </a:rPr>
              <a:t>Debrief with an appropriately skilled person</a:t>
            </a:r>
          </a:p>
          <a:p>
            <a:pPr marL="889200" indent="-457200">
              <a:spcBef>
                <a:spcPts val="400"/>
              </a:spcBef>
              <a:spcAft>
                <a:spcPts val="600"/>
              </a:spcAft>
            </a:pPr>
            <a:r>
              <a:rPr lang="en-AU" altLang="en-US" sz="3200" dirty="0" smtClean="0">
                <a:latin typeface="Trebuchet MS" panose="020B0603020202020204" pitchFamily="34" charset="0"/>
              </a:rPr>
              <a:t>Parish Support Team</a:t>
            </a:r>
            <a:endParaRPr lang="en-AU" altLang="en-US" sz="3200" dirty="0">
              <a:latin typeface="Trebuchet MS" panose="020B0603020202020204" pitchFamily="34" charset="0"/>
            </a:endParaRPr>
          </a:p>
          <a:p>
            <a:pPr marL="45720" indent="0">
              <a:buNone/>
            </a:pPr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400" dirty="0" smtClean="0">
                <a:latin typeface="Trebuchet MS" panose="020B0603020202020204" pitchFamily="34" charset="0"/>
              </a:rPr>
              <a:t>25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4. SAFE ENVIRONMENT</a:t>
            </a:r>
            <a:endParaRPr lang="en-AU" sz="36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400" dirty="0" smtClean="0">
                <a:latin typeface="Trebuchet MS" panose="020B0603020202020204" pitchFamily="34" charset="0"/>
              </a:rPr>
              <a:t>26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5977" y="1538338"/>
            <a:ext cx="9156275" cy="4089526"/>
            <a:chOff x="1268180" y="1586044"/>
            <a:chExt cx="9156275" cy="408952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436" y="1586044"/>
              <a:ext cx="3667125" cy="264795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1268180" y="2246245"/>
              <a:ext cx="2702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>
                  <a:solidFill>
                    <a:schemeClr val="tx1">
                      <a:lumMod val="75000"/>
                    </a:schemeClr>
                  </a:solidFill>
                  <a:latin typeface="Trebuchet MS" panose="020B0603020202020204" pitchFamily="34" charset="0"/>
                </a:rPr>
                <a:t>Appropriate Leadership</a:t>
              </a:r>
              <a:r>
                <a:rPr lang="en-AU" sz="3600" b="1" dirty="0" smtClean="0">
                  <a:latin typeface="Trebuchet MS" panose="020B0603020202020204" pitchFamily="34" charset="0"/>
                </a:rPr>
                <a:t> </a:t>
              </a:r>
              <a:endParaRPr lang="en-AU" sz="3600" b="1" dirty="0">
                <a:latin typeface="Trebuchet MS" panose="020B0603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86055" y="2309855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>
                  <a:solidFill>
                    <a:schemeClr val="tx1">
                      <a:lumMod val="75000"/>
                    </a:schemeClr>
                  </a:solidFill>
                  <a:latin typeface="Trebuchet MS" panose="020B0603020202020204" pitchFamily="34" charset="0"/>
                </a:rPr>
                <a:t>Best Practices </a:t>
              </a:r>
              <a:endParaRPr lang="en-AU" sz="3600" dirty="0">
                <a:solidFill>
                  <a:schemeClr val="tx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2528" y="4475241"/>
              <a:ext cx="31069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 smtClean="0">
                  <a:latin typeface="Trebuchet MS" panose="020B0603020202020204" pitchFamily="34" charset="0"/>
                </a:rPr>
                <a:t>Safe Environment </a:t>
              </a:r>
              <a:endParaRPr lang="en-AU" sz="3600" b="1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1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>
                <a:latin typeface="Trebuchet MS" panose="020B0603020202020204" pitchFamily="34" charset="0"/>
              </a:rPr>
              <a:t>Risk Management</a:t>
            </a:r>
            <a:endParaRPr lang="en-AU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indent="0">
              <a:spcBef>
                <a:spcPts val="400"/>
              </a:spcBef>
              <a:spcAft>
                <a:spcPts val="600"/>
              </a:spcAft>
              <a:buNone/>
            </a:pPr>
            <a:endParaRPr lang="en-AU" altLang="en-US" b="1" dirty="0" smtClean="0">
              <a:latin typeface="Trebuchet MS" panose="020B0603020202020204" pitchFamily="34" charset="0"/>
            </a:endParaRPr>
          </a:p>
          <a:p>
            <a:pPr marL="432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b="1" dirty="0" smtClean="0">
                <a:latin typeface="Trebuchet MS" panose="020B0603020202020204" pitchFamily="34" charset="0"/>
              </a:rPr>
              <a:t>Think</a:t>
            </a:r>
            <a:endParaRPr lang="en-AU" altLang="en-US" sz="3200" b="1" dirty="0">
              <a:latin typeface="Trebuchet MS" panose="020B0603020202020204" pitchFamily="34" charset="0"/>
            </a:endParaRPr>
          </a:p>
          <a:p>
            <a:pPr marL="1188000" indent="-4680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altLang="en-US" sz="3200" dirty="0">
                <a:latin typeface="Trebuchet MS" panose="020B0603020202020204" pitchFamily="34" charset="0"/>
              </a:rPr>
              <a:t>What could go wrong?</a:t>
            </a:r>
          </a:p>
          <a:p>
            <a:pPr marL="1188000" indent="-4680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altLang="en-US" sz="3200" dirty="0">
                <a:latin typeface="Trebuchet MS" panose="020B0603020202020204" pitchFamily="34" charset="0"/>
              </a:rPr>
              <a:t>Evaluate the </a:t>
            </a:r>
            <a:r>
              <a:rPr lang="en-AU" altLang="en-US" sz="3200" dirty="0" smtClean="0">
                <a:latin typeface="Trebuchet MS" panose="020B0603020202020204" pitchFamily="34" charset="0"/>
              </a:rPr>
              <a:t>risk - </a:t>
            </a:r>
            <a:r>
              <a:rPr lang="en-AU" altLang="en-US" sz="3200" dirty="0">
                <a:latin typeface="Trebuchet MS" panose="020B0603020202020204" pitchFamily="34" charset="0"/>
              </a:rPr>
              <a:t>low, </a:t>
            </a:r>
            <a:r>
              <a:rPr lang="en-AU" altLang="en-US" sz="3200" dirty="0" smtClean="0">
                <a:latin typeface="Trebuchet MS" panose="020B0603020202020204" pitchFamily="34" charset="0"/>
              </a:rPr>
              <a:t>moderate or </a:t>
            </a:r>
            <a:r>
              <a:rPr lang="en-AU" altLang="en-US" sz="3200" dirty="0">
                <a:latin typeface="Trebuchet MS" panose="020B0603020202020204" pitchFamily="34" charset="0"/>
              </a:rPr>
              <a:t>high risk</a:t>
            </a:r>
          </a:p>
          <a:p>
            <a:pPr marL="889200" indent="-457200">
              <a:spcBef>
                <a:spcPts val="400"/>
              </a:spcBef>
              <a:spcAft>
                <a:spcPts val="600"/>
              </a:spcAft>
            </a:pPr>
            <a:endParaRPr lang="en-AU" altLang="en-US" sz="3200" dirty="0">
              <a:latin typeface="Trebuchet MS" panose="020B0603020202020204" pitchFamily="34" charset="0"/>
            </a:endParaRPr>
          </a:p>
          <a:p>
            <a:pPr marL="43200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AU" altLang="en-US" sz="3200" b="1" dirty="0">
                <a:latin typeface="Trebuchet MS" panose="020B0603020202020204" pitchFamily="34" charset="0"/>
              </a:rPr>
              <a:t>Do</a:t>
            </a:r>
          </a:p>
          <a:p>
            <a:pPr marL="1188000" indent="-4680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altLang="en-US" sz="3200" dirty="0">
                <a:latin typeface="Trebuchet MS" panose="020B0603020202020204" pitchFamily="34" charset="0"/>
              </a:rPr>
              <a:t>What control measures will be used?</a:t>
            </a:r>
          </a:p>
          <a:p>
            <a:pPr marL="1188000" indent="-4680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altLang="en-US" sz="3200" dirty="0">
                <a:latin typeface="Trebuchet MS" panose="020B0603020202020204" pitchFamily="34" charset="0"/>
              </a:rPr>
              <a:t>Who is responsible?</a:t>
            </a:r>
          </a:p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27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9388">
              <a:spcBef>
                <a:spcPts val="1200"/>
              </a:spcBef>
            </a:pPr>
            <a:r>
              <a:rPr lang="en-AU" altLang="en-US" sz="3600" b="1" dirty="0">
                <a:latin typeface="Trebuchet MS" panose="020B0603020202020204" pitchFamily="34" charset="0"/>
              </a:rPr>
              <a:t>Policies and practices for a safe environment</a:t>
            </a:r>
            <a:endParaRPr lang="en-US" alt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400" dirty="0" smtClean="0">
                <a:latin typeface="Trebuchet MS" panose="020B0603020202020204" pitchFamily="34" charset="0"/>
              </a:rPr>
              <a:t>28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3024447"/>
            <a:ext cx="4316401" cy="223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73290"/>
            <a:ext cx="3506689" cy="3001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1621" y="473720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rebuchet MS" panose="020B0603020202020204" pitchFamily="34" charset="0"/>
              </a:rPr>
              <a:t>Physical</a:t>
            </a:r>
            <a:endParaRPr lang="en-AU" sz="2800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9279" y="2272081"/>
            <a:ext cx="322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rebuchet MS" panose="020B0603020202020204" pitchFamily="34" charset="0"/>
              </a:rPr>
              <a:t>Emotional &amp; Social</a:t>
            </a:r>
            <a:endParaRPr lang="en-AU" sz="28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58" y="2071396"/>
            <a:ext cx="3503645" cy="233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536301" y="4635782"/>
            <a:ext cx="133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rebuchet MS" panose="020B0603020202020204" pitchFamily="34" charset="0"/>
              </a:rPr>
              <a:t>Online</a:t>
            </a:r>
            <a:endParaRPr lang="en-A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5. CASE </a:t>
            </a:r>
            <a:r>
              <a:rPr lang="en-AU" altLang="en-US" sz="36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STUDY</a:t>
            </a:r>
            <a:endParaRPr lang="en-AU" sz="36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0" indent="0">
              <a:spcBef>
                <a:spcPts val="400"/>
              </a:spcBef>
              <a:buNone/>
              <a:defRPr/>
            </a:pPr>
            <a:endParaRPr lang="en-AU" sz="3200" dirty="0" smtClean="0">
              <a:latin typeface="Trebuchet MS" panose="020B0603020202020204" pitchFamily="34" charset="0"/>
            </a:endParaRPr>
          </a:p>
          <a:p>
            <a:pPr marL="720000" indent="0">
              <a:spcBef>
                <a:spcPts val="400"/>
              </a:spcBef>
              <a:buNone/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What </a:t>
            </a:r>
            <a:r>
              <a:rPr lang="en-AU" sz="3200" dirty="0">
                <a:latin typeface="Trebuchet MS" panose="020B0603020202020204" pitchFamily="34" charset="0"/>
              </a:rPr>
              <a:t>are the potential concerns?</a:t>
            </a:r>
          </a:p>
          <a:p>
            <a:pPr marL="720000" indent="0">
              <a:spcBef>
                <a:spcPts val="400"/>
              </a:spcBef>
              <a:buNone/>
              <a:defRPr/>
            </a:pPr>
            <a:endParaRPr lang="en-AU" sz="3200" kern="0" dirty="0">
              <a:latin typeface="Trebuchet MS" panose="020B0603020202020204" pitchFamily="34" charset="0"/>
            </a:endParaRPr>
          </a:p>
          <a:p>
            <a:pPr marL="720000" indent="0">
              <a:spcBef>
                <a:spcPts val="400"/>
              </a:spcBef>
              <a:buNone/>
              <a:defRPr/>
            </a:pPr>
            <a:endParaRPr lang="en-AU" sz="3200" kern="0" dirty="0">
              <a:latin typeface="Trebuchet MS" panose="020B0603020202020204" pitchFamily="34" charset="0"/>
            </a:endParaRPr>
          </a:p>
          <a:p>
            <a:pPr marL="720000" indent="0">
              <a:spcBef>
                <a:spcPts val="400"/>
              </a:spcBef>
              <a:buNone/>
              <a:defRPr/>
            </a:pPr>
            <a:r>
              <a:rPr lang="en-AU" sz="3200" kern="0" dirty="0" smtClean="0">
                <a:latin typeface="Trebuchet MS" panose="020B0603020202020204" pitchFamily="34" charset="0"/>
              </a:rPr>
              <a:t>How could they be prevented or managed at </a:t>
            </a:r>
            <a:r>
              <a:rPr lang="en-AU" sz="3200" kern="0" dirty="0">
                <a:latin typeface="Trebuchet MS" panose="020B0603020202020204" pitchFamily="34" charset="0"/>
              </a:rPr>
              <a:t>each stage?</a:t>
            </a:r>
            <a:endParaRPr lang="en-US" sz="3200" kern="0" dirty="0">
              <a:latin typeface="Trebuchet MS" panose="020B0603020202020204" pitchFamily="34" charset="0"/>
            </a:endParaRPr>
          </a:p>
          <a:p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29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latin typeface="Trebuchet MS" panose="020B0603020202020204" pitchFamily="34" charset="0"/>
                <a:ea typeface="ＭＳ Ｐゴシック" pitchFamily="-106" charset="-128"/>
                <a:cs typeface="Arial" pitchFamily="34" charset="0"/>
              </a:rPr>
              <a:t>NCCA Safe </a:t>
            </a:r>
            <a:r>
              <a:rPr lang="en-US" sz="3600" b="1" dirty="0">
                <a:latin typeface="Trebuchet MS" panose="020B0603020202020204" pitchFamily="34" charset="0"/>
                <a:ea typeface="ＭＳ Ｐゴシック" pitchFamily="-106" charset="-128"/>
                <a:cs typeface="Arial" pitchFamily="34" charset="0"/>
              </a:rPr>
              <a:t>Church </a:t>
            </a:r>
            <a:r>
              <a:rPr lang="en-US" sz="3600" b="1" dirty="0" smtClean="0">
                <a:latin typeface="Trebuchet MS" panose="020B0603020202020204" pitchFamily="34" charset="0"/>
                <a:ea typeface="ＭＳ Ｐゴシック" pitchFamily="-106" charset="-128"/>
                <a:cs typeface="Arial" pitchFamily="34" charset="0"/>
              </a:rPr>
              <a:t>Program members</a:t>
            </a:r>
            <a:endParaRPr lang="en-US" sz="3600" b="1" dirty="0">
              <a:latin typeface="Trebuchet MS" panose="020B0603020202020204" pitchFamily="34" charset="0"/>
              <a:ea typeface="ＭＳ Ｐゴシック" pitchFamily="-106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9817" y="6308952"/>
            <a:ext cx="357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3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99" y="950761"/>
            <a:ext cx="666960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 smtClean="0">
                <a:latin typeface="Trebuchet MS" panose="020B0603020202020204" pitchFamily="34" charset="0"/>
              </a:rPr>
              <a:t>Safe Ministry </a:t>
            </a:r>
            <a:r>
              <a:rPr lang="en-AU" altLang="en-US" sz="3600" b="1" dirty="0">
                <a:latin typeface="Trebuchet MS" panose="020B0603020202020204" pitchFamily="34" charset="0"/>
              </a:rPr>
              <a:t>C</a:t>
            </a:r>
            <a:r>
              <a:rPr lang="en-AU" altLang="en-US" sz="3600" b="1" dirty="0" smtClean="0">
                <a:latin typeface="Trebuchet MS" panose="020B0603020202020204" pitchFamily="34" charset="0"/>
              </a:rPr>
              <a:t>hecklist</a:t>
            </a:r>
            <a:endParaRPr lang="en-AU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9" y="1238250"/>
            <a:ext cx="10968991" cy="4781550"/>
          </a:xfrm>
        </p:spPr>
        <p:txBody>
          <a:bodyPr>
            <a:normAutofit lnSpcReduction="10000"/>
          </a:bodyPr>
          <a:lstStyle/>
          <a:p>
            <a:pPr marL="720000" indent="612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3200" dirty="0">
                <a:latin typeface="Trebuchet MS" panose="020B0603020202020204" pitchFamily="34" charset="0"/>
              </a:rPr>
              <a:t>Safe Ministry </a:t>
            </a:r>
            <a:r>
              <a:rPr lang="en-AU" sz="3200" dirty="0" smtClean="0">
                <a:latin typeface="Trebuchet MS" panose="020B0603020202020204" pitchFamily="34" charset="0"/>
              </a:rPr>
              <a:t>policy &amp; Safe Ministry Representative</a:t>
            </a:r>
            <a:br>
              <a:rPr lang="en-AU" sz="3200" dirty="0" smtClean="0">
                <a:latin typeface="Trebuchet MS" panose="020B0603020202020204" pitchFamily="34" charset="0"/>
              </a:rPr>
            </a:br>
            <a:r>
              <a:rPr lang="en-AU" sz="3200" dirty="0" smtClean="0">
                <a:latin typeface="Trebuchet MS" panose="020B0603020202020204" pitchFamily="34" charset="0"/>
              </a:rPr>
              <a:t>		</a:t>
            </a:r>
            <a:r>
              <a:rPr lang="en-AU" sz="3200" i="1" dirty="0" smtClean="0">
                <a:latin typeface="Trebuchet MS" panose="020B0603020202020204" pitchFamily="34" charset="0"/>
              </a:rPr>
              <a:t>Child Safe Standard </a:t>
            </a:r>
            <a:r>
              <a:rPr lang="en-AU" sz="3200" i="1" dirty="0" smtClean="0">
                <a:latin typeface="Trebuchet MS" panose="020B0603020202020204" pitchFamily="34" charset="0"/>
              </a:rPr>
              <a:t>1, 10</a:t>
            </a:r>
            <a:endParaRPr lang="en-AU" sz="3200" i="1" dirty="0">
              <a:latin typeface="Trebuchet MS" panose="020B0603020202020204" pitchFamily="34" charset="0"/>
            </a:endParaRPr>
          </a:p>
          <a:p>
            <a:pPr marL="720000" indent="612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3200" dirty="0" smtClean="0">
                <a:latin typeface="Trebuchet MS" panose="020B0603020202020204" pitchFamily="34" charset="0"/>
              </a:rPr>
              <a:t>Appropriate Leadership </a:t>
            </a:r>
            <a:br>
              <a:rPr lang="en-AU" sz="3200" dirty="0" smtClean="0">
                <a:latin typeface="Trebuchet MS" panose="020B0603020202020204" pitchFamily="34" charset="0"/>
              </a:rPr>
            </a:br>
            <a:r>
              <a:rPr lang="en-AU" sz="3200" dirty="0" smtClean="0">
                <a:latin typeface="Trebuchet MS" panose="020B0603020202020204" pitchFamily="34" charset="0"/>
              </a:rPr>
              <a:t>		</a:t>
            </a:r>
            <a:r>
              <a:rPr lang="en-AU" sz="3200" i="1" dirty="0" smtClean="0">
                <a:latin typeface="Trebuchet MS" panose="020B0603020202020204" pitchFamily="34" charset="0"/>
              </a:rPr>
              <a:t>Child Safe Standards 2 - 6</a:t>
            </a:r>
          </a:p>
          <a:p>
            <a:pPr marL="720000" indent="612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AU" sz="3200" dirty="0" smtClean="0">
                <a:latin typeface="Trebuchet MS" panose="020B0603020202020204" pitchFamily="34" charset="0"/>
              </a:rPr>
              <a:t>Best Practices</a:t>
            </a:r>
            <a:r>
              <a:rPr lang="en-AU" sz="3200" dirty="0">
                <a:latin typeface="Trebuchet MS" panose="020B0603020202020204" pitchFamily="34" charset="0"/>
              </a:rPr>
              <a:t/>
            </a:r>
            <a:br>
              <a:rPr lang="en-AU" sz="3200" dirty="0">
                <a:latin typeface="Trebuchet MS" panose="020B0603020202020204" pitchFamily="34" charset="0"/>
              </a:rPr>
            </a:br>
            <a:r>
              <a:rPr lang="en-AU" sz="3200" dirty="0" smtClean="0">
                <a:latin typeface="Trebuchet MS" panose="020B0603020202020204" pitchFamily="34" charset="0"/>
              </a:rPr>
              <a:t>		</a:t>
            </a:r>
            <a:r>
              <a:rPr lang="en-AU" sz="3200" i="1" dirty="0" smtClean="0">
                <a:latin typeface="Trebuchet MS" panose="020B0603020202020204" pitchFamily="34" charset="0"/>
              </a:rPr>
              <a:t>Child </a:t>
            </a:r>
            <a:r>
              <a:rPr lang="en-AU" sz="3200" i="1" dirty="0">
                <a:latin typeface="Trebuchet MS" panose="020B0603020202020204" pitchFamily="34" charset="0"/>
              </a:rPr>
              <a:t>Safe Standards </a:t>
            </a:r>
            <a:r>
              <a:rPr lang="en-AU" sz="3200" i="1" dirty="0" smtClean="0">
                <a:latin typeface="Trebuchet MS" panose="020B0603020202020204" pitchFamily="34" charset="0"/>
              </a:rPr>
              <a:t>6 - 7</a:t>
            </a:r>
            <a:endParaRPr lang="en-AU" sz="3200" i="1" dirty="0">
              <a:latin typeface="Trebuchet MS" panose="020B0603020202020204" pitchFamily="34" charset="0"/>
            </a:endParaRPr>
          </a:p>
          <a:p>
            <a:pPr marL="720000" indent="6120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AU" sz="3200" dirty="0">
                <a:latin typeface="Trebuchet MS" panose="020B0603020202020204" pitchFamily="34" charset="0"/>
              </a:rPr>
              <a:t>Safe Environment</a:t>
            </a:r>
            <a:br>
              <a:rPr lang="en-AU" sz="3200" dirty="0">
                <a:latin typeface="Trebuchet MS" panose="020B0603020202020204" pitchFamily="34" charset="0"/>
              </a:rPr>
            </a:br>
            <a:r>
              <a:rPr lang="en-AU" sz="3200" dirty="0" smtClean="0">
                <a:latin typeface="Trebuchet MS" panose="020B0603020202020204" pitchFamily="34" charset="0"/>
              </a:rPr>
              <a:t>		</a:t>
            </a:r>
            <a:r>
              <a:rPr lang="en-AU" sz="3200" i="1" dirty="0" smtClean="0">
                <a:latin typeface="Trebuchet MS" panose="020B0603020202020204" pitchFamily="34" charset="0"/>
              </a:rPr>
              <a:t>Child </a:t>
            </a:r>
            <a:r>
              <a:rPr lang="en-AU" sz="3200" i="1" dirty="0">
                <a:latin typeface="Trebuchet MS" panose="020B0603020202020204" pitchFamily="34" charset="0"/>
              </a:rPr>
              <a:t>Safe Standards </a:t>
            </a:r>
            <a:r>
              <a:rPr lang="en-AU" sz="3200" i="1" dirty="0" smtClean="0">
                <a:latin typeface="Trebuchet MS" panose="020B0603020202020204" pitchFamily="34" charset="0"/>
              </a:rPr>
              <a:t>8 - 10</a:t>
            </a:r>
            <a:endParaRPr lang="en-AU" sz="3200" i="1" dirty="0">
              <a:latin typeface="Trebuchet MS" panose="020B0603020202020204" pitchFamily="34" charset="0"/>
            </a:endParaRPr>
          </a:p>
          <a:p>
            <a:pPr marL="720000" indent="6120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AU" sz="3200" dirty="0">
              <a:latin typeface="Trebuchet MS" panose="020B0603020202020204" pitchFamily="34" charset="0"/>
            </a:endParaRPr>
          </a:p>
          <a:p>
            <a:pPr marL="45720" indent="0">
              <a:buNone/>
            </a:pPr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30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89" y="124381"/>
            <a:ext cx="11487150" cy="752475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latin typeface="Trebuchet MS" panose="020B0603020202020204" pitchFamily="34" charset="0"/>
              </a:rPr>
              <a:t>Feedback</a:t>
            </a:r>
            <a:endParaRPr lang="en-AU" sz="36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564" y="4324726"/>
            <a:ext cx="10738270" cy="1639001"/>
          </a:xfrm>
        </p:spPr>
        <p:txBody>
          <a:bodyPr>
            <a:normAutofit lnSpcReduction="10000"/>
          </a:bodyPr>
          <a:lstStyle/>
          <a:p>
            <a:pPr marL="360000" indent="0" algn="ctr">
              <a:lnSpc>
                <a:spcPct val="150000"/>
              </a:lnSpc>
              <a:buNone/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Please complete an online evaluation form at</a:t>
            </a:r>
          </a:p>
          <a:p>
            <a:pPr marL="36000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AU" sz="36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https://safeministry.training/feedback</a:t>
            </a:r>
            <a:r>
              <a:rPr lang="en-AU" sz="3600" b="1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/ </a:t>
            </a:r>
            <a:endParaRPr lang="en-US" sz="36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4572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441" r="59125" b="30136"/>
          <a:stretch/>
        </p:blipFill>
        <p:spPr>
          <a:xfrm>
            <a:off x="2669230" y="913435"/>
            <a:ext cx="6853540" cy="331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6024" y="6308952"/>
            <a:ext cx="530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31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243810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Trebuchet MS" panose="020B0603020202020204" pitchFamily="34" charset="0"/>
              </a:rPr>
              <a:t>Safe Ministry with </a:t>
            </a:r>
            <a:br>
              <a:rPr lang="en-US" sz="7200" b="1" dirty="0" smtClean="0">
                <a:latin typeface="Trebuchet MS" panose="020B0603020202020204" pitchFamily="34" charset="0"/>
              </a:rPr>
            </a:br>
            <a:r>
              <a:rPr lang="en-US" sz="7200" b="1" dirty="0" smtClean="0">
                <a:latin typeface="Trebuchet MS" panose="020B0603020202020204" pitchFamily="34" charset="0"/>
              </a:rPr>
              <a:t>Vulnerable People</a:t>
            </a:r>
            <a:endParaRPr lang="en-US" sz="72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57226"/>
            <a:ext cx="9601200" cy="9144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sz="3900" b="1" dirty="0" smtClean="0">
                <a:latin typeface="Trebuchet MS" panose="020B0603020202020204" pitchFamily="34" charset="0"/>
              </a:rPr>
              <a:t>Refresher course</a:t>
            </a:r>
            <a:endParaRPr lang="en-US" sz="3900" b="1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828" y="4724102"/>
            <a:ext cx="4953691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>
                <a:latin typeface="Trebuchet MS" panose="020B0603020202020204" pitchFamily="34" charset="0"/>
              </a:rPr>
              <a:t>Importance of Safe Ministry training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2425" y="1038225"/>
            <a:ext cx="11487150" cy="4781550"/>
          </a:xfrm>
        </p:spPr>
        <p:txBody>
          <a:bodyPr/>
          <a:lstStyle/>
          <a:p>
            <a:pPr marL="1080000" lvl="2" indent="-432000">
              <a:spcBef>
                <a:spcPts val="400"/>
              </a:spcBef>
              <a:spcAft>
                <a:spcPts val="600"/>
              </a:spcAft>
              <a:defRPr/>
            </a:pPr>
            <a:endParaRPr lang="en-AU" sz="3200" dirty="0" smtClean="0"/>
          </a:p>
          <a:p>
            <a:pPr marL="1440000" lvl="2" indent="-432000">
              <a:spcBef>
                <a:spcPts val="1800"/>
              </a:spcBef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Vulnerable </a:t>
            </a:r>
            <a:r>
              <a:rPr lang="en-AU" sz="3200" dirty="0">
                <a:latin typeface="Trebuchet MS" panose="020B0603020202020204" pitchFamily="34" charset="0"/>
              </a:rPr>
              <a:t>persons need protection</a:t>
            </a:r>
          </a:p>
          <a:p>
            <a:pPr marL="1440000" lvl="2" indent="-432000">
              <a:spcBef>
                <a:spcPts val="1800"/>
              </a:spcBef>
              <a:defRPr/>
            </a:pPr>
            <a:r>
              <a:rPr lang="en-AU" sz="3200" dirty="0">
                <a:latin typeface="Trebuchet MS" panose="020B0603020202020204" pitchFamily="34" charset="0"/>
              </a:rPr>
              <a:t>We need to understand how to best protect them</a:t>
            </a:r>
          </a:p>
          <a:p>
            <a:pPr marL="1440000" lvl="2" indent="-432000">
              <a:spcBef>
                <a:spcPts val="1800"/>
              </a:spcBef>
              <a:defRPr/>
            </a:pPr>
            <a:r>
              <a:rPr lang="en-AU" sz="3200" dirty="0">
                <a:latin typeface="Trebuchet MS" panose="020B0603020202020204" pitchFamily="34" charset="0"/>
              </a:rPr>
              <a:t>We need to keep up-to-date and refresh our thinking and practice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9817" y="6308952"/>
            <a:ext cx="357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4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>
                <a:latin typeface="Trebuchet MS" panose="020B0603020202020204" pitchFamily="34" charset="0"/>
              </a:rPr>
              <a:t>Overview of Safe Ministry workshop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2425" y="1038224"/>
            <a:ext cx="11487150" cy="4981575"/>
          </a:xfrm>
        </p:spPr>
        <p:txBody>
          <a:bodyPr>
            <a:normAutofit/>
          </a:bodyPr>
          <a:lstStyle/>
          <a:p>
            <a:pPr marL="648000" lvl="2" indent="0">
              <a:spcBef>
                <a:spcPts val="400"/>
              </a:spcBef>
              <a:spcAft>
                <a:spcPts val="600"/>
              </a:spcAft>
              <a:buNone/>
              <a:defRPr/>
            </a:pPr>
            <a:endParaRPr lang="en-AU" sz="1000" dirty="0" smtClean="0">
              <a:latin typeface="Trebuchet MS" panose="020B0603020202020204" pitchFamily="34" charset="0"/>
            </a:endParaRPr>
          </a:p>
          <a:p>
            <a:pPr marL="900000" lvl="2" indent="0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None/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Safe </a:t>
            </a:r>
            <a:r>
              <a:rPr lang="en-AU" sz="3200" dirty="0">
                <a:latin typeface="Trebuchet MS" panose="020B0603020202020204" pitchFamily="34" charset="0"/>
              </a:rPr>
              <a:t>Ministry training is relevant for anyone working with vulnerable people in our churches. </a:t>
            </a:r>
          </a:p>
          <a:p>
            <a:pPr marL="900000" lvl="2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None/>
              <a:defRPr/>
            </a:pPr>
            <a:r>
              <a:rPr lang="en-AU" sz="3200" dirty="0">
                <a:latin typeface="Trebuchet MS" panose="020B0603020202020204" pitchFamily="34" charset="0"/>
              </a:rPr>
              <a:t>Topics covered include:</a:t>
            </a:r>
          </a:p>
          <a:p>
            <a:pPr marL="1800000" lvl="2" indent="-43200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lang="en-AU" sz="3200" dirty="0">
                <a:latin typeface="Trebuchet MS" panose="020B0603020202020204" pitchFamily="34" charset="0"/>
              </a:rPr>
              <a:t>Foundations of Safe Ministry</a:t>
            </a:r>
          </a:p>
          <a:p>
            <a:pPr marL="1800000" lvl="2" indent="-43200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Appropriate </a:t>
            </a:r>
            <a:r>
              <a:rPr lang="en-AU" sz="3200" dirty="0">
                <a:latin typeface="Trebuchet MS" panose="020B0603020202020204" pitchFamily="34" charset="0"/>
              </a:rPr>
              <a:t>Leadership</a:t>
            </a:r>
          </a:p>
          <a:p>
            <a:pPr marL="1800000" lvl="2" indent="-43200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lang="en-AU" sz="3200" dirty="0" smtClean="0">
                <a:latin typeface="Trebuchet MS" panose="020B0603020202020204" pitchFamily="34" charset="0"/>
              </a:rPr>
              <a:t>Best </a:t>
            </a:r>
            <a:r>
              <a:rPr lang="en-AU" sz="3200" dirty="0">
                <a:latin typeface="Trebuchet MS" panose="020B0603020202020204" pitchFamily="34" charset="0"/>
              </a:rPr>
              <a:t>Practices</a:t>
            </a:r>
          </a:p>
          <a:p>
            <a:pPr marL="1800000" lvl="2" indent="-43200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defRPr/>
            </a:pPr>
            <a:r>
              <a:rPr lang="en-AU" sz="3200" dirty="0">
                <a:latin typeface="Trebuchet MS" panose="020B0603020202020204" pitchFamily="34" charset="0"/>
              </a:rPr>
              <a:t>Safe Environments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9817" y="6308952"/>
            <a:ext cx="357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5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>
                <a:latin typeface="Trebuchet MS" panose="020B0603020202020204" pitchFamily="34" charset="0"/>
              </a:rPr>
              <a:t>Guidelines for this workshop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2425" y="1038225"/>
            <a:ext cx="11487150" cy="4953000"/>
          </a:xfrm>
        </p:spPr>
        <p:txBody>
          <a:bodyPr>
            <a:normAutofit/>
          </a:bodyPr>
          <a:lstStyle/>
          <a:p>
            <a:pPr marL="1079500" lvl="2" indent="-431800">
              <a:spcBef>
                <a:spcPts val="0"/>
              </a:spcBef>
            </a:pPr>
            <a:endParaRPr lang="en-US" altLang="en-US" sz="1000" dirty="0" smtClean="0">
              <a:latin typeface="Trebuchet MS" panose="020B0603020202020204" pitchFamily="34" charset="0"/>
            </a:endParaRPr>
          </a:p>
          <a:p>
            <a:pPr marL="1440000" lvl="2" indent="-43180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altLang="en-US" sz="3200" dirty="0" smtClean="0">
                <a:latin typeface="Trebuchet MS" panose="020B0603020202020204" pitchFamily="34" charset="0"/>
              </a:rPr>
              <a:t>Share </a:t>
            </a:r>
            <a:r>
              <a:rPr lang="en-US" altLang="en-US" sz="3200" dirty="0">
                <a:latin typeface="Trebuchet MS" panose="020B0603020202020204" pitchFamily="34" charset="0"/>
              </a:rPr>
              <a:t>your knowledge and skills</a:t>
            </a:r>
          </a:p>
          <a:p>
            <a:pPr marL="1440000" lvl="2" indent="-43180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altLang="en-US" sz="3200" dirty="0" smtClean="0">
                <a:latin typeface="Trebuchet MS" panose="020B0603020202020204" pitchFamily="34" charset="0"/>
              </a:rPr>
              <a:t>Stay </a:t>
            </a:r>
            <a:r>
              <a:rPr lang="en-US" altLang="en-US" sz="3200" dirty="0">
                <a:latin typeface="Trebuchet MS" panose="020B0603020202020204" pitchFamily="34" charset="0"/>
              </a:rPr>
              <a:t>on track and keep to time</a:t>
            </a:r>
          </a:p>
          <a:p>
            <a:pPr marL="1440000" lvl="2" indent="-43180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altLang="en-US" sz="3200" dirty="0" smtClean="0">
                <a:latin typeface="Trebuchet MS" panose="020B0603020202020204" pitchFamily="34" charset="0"/>
              </a:rPr>
              <a:t>Respect </a:t>
            </a:r>
            <a:r>
              <a:rPr lang="en-US" altLang="en-US" sz="3200" dirty="0">
                <a:latin typeface="Trebuchet MS" panose="020B0603020202020204" pitchFamily="34" charset="0"/>
              </a:rPr>
              <a:t>one another’s right to a different 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opinion</a:t>
            </a:r>
            <a:endParaRPr lang="en-US" altLang="en-US" sz="3200" dirty="0">
              <a:latin typeface="Trebuchet MS" panose="020B0603020202020204" pitchFamily="34" charset="0"/>
            </a:endParaRPr>
          </a:p>
          <a:p>
            <a:pPr marL="1440000" lvl="2" indent="-43180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altLang="en-US" sz="3200" dirty="0" smtClean="0">
                <a:latin typeface="Trebuchet MS" panose="020B0603020202020204" pitchFamily="34" charset="0"/>
              </a:rPr>
              <a:t>Respect </a:t>
            </a:r>
            <a:r>
              <a:rPr lang="en-US" altLang="en-US" sz="3200" dirty="0">
                <a:latin typeface="Trebuchet MS" panose="020B0603020202020204" pitchFamily="34" charset="0"/>
              </a:rPr>
              <a:t>any personal stories that may be </a:t>
            </a:r>
            <a:r>
              <a:rPr lang="en-US" altLang="en-US" sz="3200" dirty="0" smtClean="0">
                <a:latin typeface="Trebuchet MS" panose="020B0603020202020204" pitchFamily="34" charset="0"/>
              </a:rPr>
              <a:t>shared </a:t>
            </a:r>
            <a:r>
              <a:rPr lang="en-US" altLang="en-US" sz="3200" dirty="0">
                <a:latin typeface="Trebuchet MS" panose="020B0603020202020204" pitchFamily="34" charset="0"/>
              </a:rPr>
              <a:t>as confidential</a:t>
            </a:r>
          </a:p>
          <a:p>
            <a:pPr marL="1440000" lvl="2" indent="-43180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altLang="en-US" sz="3200" dirty="0" smtClean="0">
                <a:latin typeface="Trebuchet MS" panose="020B0603020202020204" pitchFamily="34" charset="0"/>
              </a:rPr>
              <a:t>Understand </a:t>
            </a:r>
            <a:r>
              <a:rPr lang="en-US" altLang="en-US" sz="3200" dirty="0">
                <a:latin typeface="Trebuchet MS" panose="020B0603020202020204" pitchFamily="34" charset="0"/>
              </a:rPr>
              <a:t>this is awareness training</a:t>
            </a:r>
          </a:p>
          <a:p>
            <a:pPr marL="1440000" lvl="2" indent="-43180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AU" altLang="en-US" sz="3200" dirty="0" smtClean="0">
                <a:latin typeface="Trebuchet MS" panose="020B0603020202020204" pitchFamily="34" charset="0"/>
              </a:rPr>
              <a:t>Pastoral </a:t>
            </a:r>
            <a:r>
              <a:rPr lang="en-AU" altLang="en-US" sz="3200" dirty="0">
                <a:latin typeface="Trebuchet MS" panose="020B0603020202020204" pitchFamily="34" charset="0"/>
              </a:rPr>
              <a:t>Support is available if you need it</a:t>
            </a:r>
            <a:endParaRPr lang="en-US" alt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9817" y="6308952"/>
            <a:ext cx="357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6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>
                <a:latin typeface="Trebuchet MS" panose="020B0603020202020204" pitchFamily="34" charset="0"/>
              </a:rPr>
              <a:t>Support documentation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2425" y="1038225"/>
            <a:ext cx="11487150" cy="4976910"/>
          </a:xfrm>
        </p:spPr>
        <p:txBody>
          <a:bodyPr>
            <a:normAutofit fontScale="92500" lnSpcReduction="10000"/>
          </a:bodyPr>
          <a:lstStyle/>
          <a:p>
            <a:pPr marL="900000" lvl="2" indent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3500" dirty="0" smtClean="0">
                <a:latin typeface="Trebuchet MS" panose="020B0603020202020204" pitchFamily="34" charset="0"/>
              </a:rPr>
              <a:t>Faithfulness </a:t>
            </a:r>
            <a:r>
              <a:rPr lang="en-US" altLang="en-US" sz="3500" dirty="0">
                <a:latin typeface="Trebuchet MS" panose="020B0603020202020204" pitchFamily="34" charset="0"/>
              </a:rPr>
              <a:t>in Service (</a:t>
            </a:r>
            <a:r>
              <a:rPr lang="en-US" altLang="en-US" sz="3500" dirty="0" smtClean="0">
                <a:latin typeface="Trebuchet MS" panose="020B0603020202020204" pitchFamily="34" charset="0"/>
              </a:rPr>
              <a:t>2017)</a:t>
            </a:r>
            <a:endParaRPr lang="en-US" altLang="en-US" sz="3500" dirty="0">
              <a:latin typeface="Trebuchet MS" panose="020B0603020202020204" pitchFamily="34" charset="0"/>
            </a:endParaRPr>
          </a:p>
          <a:p>
            <a:pPr marL="900000" lvl="2" indent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3500" dirty="0" smtClean="0">
                <a:latin typeface="Trebuchet MS" panose="020B0603020202020204" pitchFamily="34" charset="0"/>
              </a:rPr>
              <a:t>Safe </a:t>
            </a:r>
            <a:r>
              <a:rPr lang="en-US" altLang="en-US" sz="3500" dirty="0">
                <a:latin typeface="Trebuchet MS" panose="020B0603020202020204" pitchFamily="34" charset="0"/>
              </a:rPr>
              <a:t>Ministry </a:t>
            </a:r>
            <a:r>
              <a:rPr lang="en-US" altLang="en-US" sz="3500" dirty="0" smtClean="0">
                <a:latin typeface="Trebuchet MS" panose="020B0603020202020204" pitchFamily="34" charset="0"/>
              </a:rPr>
              <a:t>Blueprint documents</a:t>
            </a:r>
          </a:p>
          <a:p>
            <a:pPr marL="900000" lvl="2" indent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3500" dirty="0" smtClean="0">
                <a:latin typeface="Trebuchet MS" panose="020B0603020202020204" pitchFamily="34" charset="0"/>
              </a:rPr>
              <a:t>Safe Ministry to Children Ordinance 2020</a:t>
            </a:r>
          </a:p>
          <a:p>
            <a:pPr marL="900000" lvl="2" indent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3500" dirty="0" smtClean="0">
                <a:latin typeface="Trebuchet MS" panose="020B0603020202020204" pitchFamily="34" charset="0"/>
              </a:rPr>
              <a:t>Child Safe Standards</a:t>
            </a:r>
            <a:endParaRPr lang="en-US" altLang="en-US" sz="3500" dirty="0">
              <a:latin typeface="Trebuchet MS" panose="020B0603020202020204" pitchFamily="34" charset="0"/>
            </a:endParaRPr>
          </a:p>
          <a:p>
            <a:pPr marL="900000" lvl="2" indent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3500" dirty="0">
                <a:latin typeface="Trebuchet MS" panose="020B0603020202020204" pitchFamily="34" charset="0"/>
              </a:rPr>
              <a:t>Helpful phone numbers and websites </a:t>
            </a:r>
            <a:r>
              <a:rPr lang="en-US" altLang="en-US" sz="3500" dirty="0" smtClean="0">
                <a:latin typeface="Trebuchet MS" panose="020B0603020202020204" pitchFamily="34" charset="0"/>
              </a:rPr>
              <a:t>page</a:t>
            </a:r>
          </a:p>
          <a:p>
            <a:pPr marL="900000" lvl="2" indent="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n-US" altLang="en-US" sz="2800" i="1" dirty="0">
                <a:latin typeface="Trebuchet MS" panose="020B0603020202020204" pitchFamily="34" charset="0"/>
              </a:rPr>
              <a:t>Additional </a:t>
            </a:r>
            <a:r>
              <a:rPr lang="en-US" altLang="en-US" sz="2800" i="1" dirty="0" smtClean="0">
                <a:latin typeface="Trebuchet MS" panose="020B0603020202020204" pitchFamily="34" charset="0"/>
              </a:rPr>
              <a:t>resources at </a:t>
            </a:r>
            <a:r>
              <a:rPr lang="en-US" altLang="en-US" sz="2800" i="1" dirty="0">
                <a:latin typeface="Trebuchet MS" panose="020B0603020202020204" pitchFamily="34" charset="0"/>
              </a:rPr>
              <a:t>https://safeministry.training/resources/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9817" y="6308952"/>
            <a:ext cx="357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7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Trebuchet MS" panose="020B0603020202020204" pitchFamily="34" charset="0"/>
              </a:rPr>
              <a:t>Safe Ministry with </a:t>
            </a:r>
            <a:br>
              <a:rPr lang="en-US" sz="7200" b="1" dirty="0" smtClean="0">
                <a:latin typeface="Trebuchet MS" panose="020B0603020202020204" pitchFamily="34" charset="0"/>
              </a:rPr>
            </a:br>
            <a:r>
              <a:rPr lang="en-US" sz="7200" b="1" dirty="0" smtClean="0">
                <a:latin typeface="Trebuchet MS" panose="020B0603020202020204" pitchFamily="34" charset="0"/>
              </a:rPr>
              <a:t>Vulnerable People</a:t>
            </a:r>
            <a:endParaRPr lang="en-US" sz="7200" b="1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latin typeface="Trebuchet MS" panose="020B0603020202020204" pitchFamily="34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  <a:p>
            <a:r>
              <a:rPr lang="en-US" sz="3900" b="1" dirty="0" smtClean="0">
                <a:latin typeface="Trebuchet MS" panose="020B0603020202020204" pitchFamily="34" charset="0"/>
              </a:rPr>
              <a:t>Refresher course</a:t>
            </a:r>
            <a:endParaRPr lang="en-US" sz="3900" b="1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828" y="4724102"/>
            <a:ext cx="4953691" cy="2133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9485" y="6169615"/>
            <a:ext cx="357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8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5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36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1. FOUNDATIONS OF SAFE MINISTRY</a:t>
            </a:r>
            <a:endParaRPr lang="en-US" sz="36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9817" y="6308952"/>
            <a:ext cx="357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9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5464" y="1586044"/>
            <a:ext cx="9118991" cy="4089526"/>
            <a:chOff x="1305464" y="1586044"/>
            <a:chExt cx="9118991" cy="408952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436" y="1586044"/>
              <a:ext cx="3667125" cy="264795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1305464" y="2246245"/>
              <a:ext cx="26648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>
                  <a:latin typeface="Trebuchet MS" panose="020B0603020202020204" pitchFamily="34" charset="0"/>
                </a:rPr>
                <a:t>Appropriate Leadership </a:t>
              </a:r>
              <a:endParaRPr lang="en-AU" sz="3600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86055" y="2309855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>
                  <a:latin typeface="Trebuchet MS" panose="020B0603020202020204" pitchFamily="34" charset="0"/>
                </a:rPr>
                <a:t>Best Practices </a:t>
              </a:r>
              <a:endParaRPr lang="en-AU" sz="3600" dirty="0">
                <a:latin typeface="Trebuchet MS" panose="020B0603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86299" y="4475241"/>
              <a:ext cx="2819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dirty="0" smtClean="0">
                  <a:latin typeface="Trebuchet MS" panose="020B0603020202020204" pitchFamily="34" charset="0"/>
                </a:rPr>
                <a:t>Safe Environment </a:t>
              </a:r>
              <a:endParaRPr lang="en-AU" sz="36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5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B406ACAC-00B1-42BF-BB2F-E3D15ABECF6C}" vid="{0B02E048-6427-466F-87B7-97BF0689D5B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0D886-CB8D-4564-A797-C05BC7D513A8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http://purl.org/dc/elements/1.1/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8298</TotalTime>
  <Words>914</Words>
  <Application>Microsoft Office PowerPoint</Application>
  <PresentationFormat>Widescreen</PresentationFormat>
  <Paragraphs>232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MS PGothic</vt:lpstr>
      <vt:lpstr>Arial</vt:lpstr>
      <vt:lpstr>Calibri</vt:lpstr>
      <vt:lpstr>Trebuchet MS</vt:lpstr>
      <vt:lpstr>Wingdings</vt:lpstr>
      <vt:lpstr>Banded Design Teal 16x9</vt:lpstr>
      <vt:lpstr>Safe Ministry with  Vulnerable People</vt:lpstr>
      <vt:lpstr>Introduction </vt:lpstr>
      <vt:lpstr>NCCA Safe Church Program members</vt:lpstr>
      <vt:lpstr>Importance of Safe Ministry training</vt:lpstr>
      <vt:lpstr>Overview of Safe Ministry workshop</vt:lpstr>
      <vt:lpstr>Guidelines for this workshop</vt:lpstr>
      <vt:lpstr>Support documentation</vt:lpstr>
      <vt:lpstr>Safe Ministry with  Vulnerable People</vt:lpstr>
      <vt:lpstr>1. FOUNDATIONS OF SAFE MINISTRY</vt:lpstr>
      <vt:lpstr>Child Safe Standards</vt:lpstr>
      <vt:lpstr>2. APPROPRIATE LEADERSHIP</vt:lpstr>
      <vt:lpstr>Power in leadership</vt:lpstr>
      <vt:lpstr>Power in leadership</vt:lpstr>
      <vt:lpstr>Boundaries in leadership</vt:lpstr>
      <vt:lpstr>Leader selection</vt:lpstr>
      <vt:lpstr>Leader selection</vt:lpstr>
      <vt:lpstr>Safe Ministry with  Vulnerable People</vt:lpstr>
      <vt:lpstr>3. BEST PRACTICES</vt:lpstr>
      <vt:lpstr>Domestic abuse</vt:lpstr>
      <vt:lpstr>Recognising abuse</vt:lpstr>
      <vt:lpstr>Receiving a disclosure</vt:lpstr>
      <vt:lpstr>Who to inform</vt:lpstr>
      <vt:lpstr>Reporting suspected child abuse</vt:lpstr>
      <vt:lpstr>Reporting concerns regarding adults</vt:lpstr>
      <vt:lpstr>Ongoing care and support</vt:lpstr>
      <vt:lpstr>4. SAFE ENVIRONMENT</vt:lpstr>
      <vt:lpstr>Risk Management</vt:lpstr>
      <vt:lpstr>Policies and practices for a safe environment</vt:lpstr>
      <vt:lpstr>5. CASE STUDY</vt:lpstr>
      <vt:lpstr>Safe Ministry Checklist</vt:lpstr>
      <vt:lpstr>Feedback</vt:lpstr>
      <vt:lpstr>Safe Ministry with  Vulnerable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Neil Atwood</dc:creator>
  <cp:lastModifiedBy>Kylie Williams</cp:lastModifiedBy>
  <cp:revision>67</cp:revision>
  <dcterms:created xsi:type="dcterms:W3CDTF">2017-03-01T06:10:37Z</dcterms:created>
  <dcterms:modified xsi:type="dcterms:W3CDTF">2021-01-19T02:12:56Z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